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9" r:id="rId4"/>
    <p:sldId id="265" r:id="rId5"/>
    <p:sldId id="271" r:id="rId6"/>
    <p:sldId id="266" r:id="rId7"/>
    <p:sldId id="267" r:id="rId8"/>
    <p:sldId id="274" r:id="rId9"/>
    <p:sldId id="279" r:id="rId10"/>
    <p:sldId id="280" r:id="rId11"/>
    <p:sldId id="275" r:id="rId12"/>
    <p:sldId id="281" r:id="rId13"/>
    <p:sldId id="282" r:id="rId14"/>
    <p:sldId id="283" r:id="rId15"/>
    <p:sldId id="284" r:id="rId16"/>
    <p:sldId id="276" r:id="rId17"/>
    <p:sldId id="285" r:id="rId18"/>
    <p:sldId id="268" r:id="rId19"/>
    <p:sldId id="273"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Client" id="{D7B4F224-F83A-4803-89AC-FF3E959C4788}">
          <p14:sldIdLst>
            <p14:sldId id="265"/>
            <p14:sldId id="271"/>
          </p14:sldIdLst>
        </p14:section>
        <p14:section name="Back-end" id="{07AB1CD6-77B7-4A54-BF5C-91EC31C77BAE}">
          <p14:sldIdLst>
            <p14:sldId id="266"/>
          </p14:sldIdLst>
        </p14:section>
        <p14:section name="Cloud" id="{49A28F30-0D3C-4C7A-890B-2B2CBD7E3134}">
          <p14:sldIdLst>
            <p14:sldId id="267"/>
            <p14:sldId id="274"/>
            <p14:sldId id="279"/>
            <p14:sldId id="280"/>
            <p14:sldId id="275"/>
            <p14:sldId id="281"/>
            <p14:sldId id="282"/>
            <p14:sldId id="283"/>
            <p14:sldId id="284"/>
            <p14:sldId id="276"/>
            <p14:sldId id="285"/>
          </p14:sldIdLst>
        </p14:section>
        <p14:section name="Saluti e ringraziamenti" id="{8BF048DE-5D84-4E10-9C8D-420BABB56982}">
          <p14:sldIdLst>
            <p14:sldId id="26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6357" autoAdjust="0"/>
  </p:normalViewPr>
  <p:slideViewPr>
    <p:cSldViewPr snapToGrid="0">
      <p:cViewPr varScale="1">
        <p:scale>
          <a:sx n="65" d="100"/>
          <a:sy n="65" d="100"/>
        </p:scale>
        <p:origin x="85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21/03/2022</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21/03/2022</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2.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7.png"/></Relationships>
</file>

<file path=ppt/slides/_rels/slide13.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image" Target="../media/image4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45.png"/><Relationship Id="rId38" Type="http://schemas.openxmlformats.org/officeDocument/2006/relationships/image" Target="../media/image50.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4.png"/><Relationship Id="rId37" Type="http://schemas.openxmlformats.org/officeDocument/2006/relationships/image" Target="../media/image49.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48.sv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7.png"/><Relationship Id="rId35" Type="http://schemas.openxmlformats.org/officeDocument/2006/relationships/image" Target="../media/image47.png"/><Relationship Id="rId8" Type="http://schemas.openxmlformats.org/officeDocument/2006/relationships/image" Target="../media/image11.png"/><Relationship Id="rId3"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6.png"/></Relationships>
</file>

<file path=ppt/slides/_rels/slide15.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53.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52.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6.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5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58.jpe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57.svg"/><Relationship Id="rId30"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5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hyperlink" Target="https://github.com/EnjoyGeek077"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61.jp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57.svg"/><Relationship Id="rId30" Type="http://schemas.openxmlformats.org/officeDocument/2006/relationships/image" Target="../media/image62.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slide" Target="slide3.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outdoormag.sport-press.it/wp-content/uploads/sites/3/2021/05/05_OUT_TREKKING2.pdf"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slide" Target="slide5.xml"/><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30.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slide" Target="slide14.xml"/><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35.png"/><Relationship Id="rId38"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slide" Target="slide16.xml"/><Relationship Id="rId37" Type="http://schemas.openxmlformats.org/officeDocument/2006/relationships/image" Target="../media/image37.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36" Type="http://schemas.openxmlformats.org/officeDocument/2006/relationships/slide" Target="slide12.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slide" Target="slide10.xml"/><Relationship Id="rId35" Type="http://schemas.openxmlformats.org/officeDocument/2006/relationships/image" Target="../media/image36.png"/><Relationship Id="rId8" Type="http://schemas.openxmlformats.org/officeDocument/2006/relationships/image" Target="../media/image11.png"/><Relationship Id="rId3"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3.png"/></Relationships>
</file>

<file path=ppt/slides/_rels/slide9.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34"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1.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0.jp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9.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cielo, esterni, erba, montagna&#10;&#10;Descrizione generata automaticamente">
            <a:extLst>
              <a:ext uri="{FF2B5EF4-FFF2-40B4-BE49-F238E27FC236}">
                <a16:creationId xmlns:a16="http://schemas.microsoft.com/office/drawing/2014/main" id="{CA65C320-B22F-4102-AA8D-D9B3B77CA74E}"/>
              </a:ext>
            </a:extLst>
          </p:cNvPr>
          <p:cNvPicPr>
            <a:picLocks noChangeAspect="1"/>
          </p:cNvPicPr>
          <p:nvPr/>
        </p:nvPicPr>
        <p:blipFill rotWithShape="1">
          <a:blip r:embed="rId2">
            <a:extLst>
              <a:ext uri="{28A0092B-C50C-407E-A947-70E740481C1C}">
                <a14:useLocalDpi xmlns:a14="http://schemas.microsoft.com/office/drawing/2010/main" val="0"/>
              </a:ext>
            </a:extLst>
          </a:blip>
          <a:srcRect l="2701"/>
          <a:stretch/>
        </p:blipFill>
        <p:spPr>
          <a:xfrm flipH="1">
            <a:off x="-1" y="10"/>
            <a:ext cx="9324975"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60" y="266530"/>
            <a:ext cx="2438740" cy="2438740"/>
          </a:xfrm>
          <a:prstGeom prst="rect">
            <a:avLst/>
          </a:prstGeom>
        </p:spPr>
      </p:pic>
      <p:sp>
        <p:nvSpPr>
          <p:cNvPr id="11" name="CasellaDiTesto 10">
            <a:extLst>
              <a:ext uri="{FF2B5EF4-FFF2-40B4-BE49-F238E27FC236}">
                <a16:creationId xmlns:a16="http://schemas.microsoft.com/office/drawing/2014/main" id="{C19113AA-1BCC-4E52-8A14-E6CBFD63C7BC}"/>
              </a:ext>
            </a:extLst>
          </p:cNvPr>
          <p:cNvSpPr txBox="1"/>
          <p:nvPr/>
        </p:nvSpPr>
        <p:spPr>
          <a:xfrm>
            <a:off x="9058275" y="3765972"/>
            <a:ext cx="3105150" cy="646331"/>
          </a:xfrm>
          <a:prstGeom prst="rect">
            <a:avLst/>
          </a:prstGeom>
          <a:noFill/>
        </p:spPr>
        <p:txBody>
          <a:bodyPr wrap="square">
            <a:spAutoFit/>
          </a:bodyPr>
          <a:lstStyle/>
          <a:p>
            <a:pPr algn="ctr"/>
            <a:r>
              <a:rPr lang="it-IT" sz="18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Zaino, scarpe, NaTour, Trekking!</a:t>
            </a:r>
          </a:p>
        </p:txBody>
      </p:sp>
      <p:sp>
        <p:nvSpPr>
          <p:cNvPr id="12" name="CasellaDiTesto 11">
            <a:extLst>
              <a:ext uri="{FF2B5EF4-FFF2-40B4-BE49-F238E27FC236}">
                <a16:creationId xmlns:a16="http://schemas.microsoft.com/office/drawing/2014/main" id="{8372DB9B-B954-409B-B540-D2AF031268A2}"/>
              </a:ext>
            </a:extLst>
          </p:cNvPr>
          <p:cNvSpPr txBox="1"/>
          <p:nvPr/>
        </p:nvSpPr>
        <p:spPr>
          <a:xfrm>
            <a:off x="9077325" y="2773956"/>
            <a:ext cx="3105151" cy="923330"/>
          </a:xfrm>
          <a:prstGeom prst="rect">
            <a:avLst/>
          </a:prstGeom>
          <a:noFill/>
        </p:spPr>
        <p:txBody>
          <a:bodyPr wrap="square">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pic>
        <p:nvPicPr>
          <p:cNvPr id="7" name="Elemento grafico 6" descr="Play con riempimento a tinta unita">
            <a:hlinkClick r:id="rId4" action="ppaction://hlinksldjump"/>
            <a:extLst>
              <a:ext uri="{FF2B5EF4-FFF2-40B4-BE49-F238E27FC236}">
                <a16:creationId xmlns:a16="http://schemas.microsoft.com/office/drawing/2014/main" id="{3AE7F844-4504-4C39-A240-29BD9E45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9025" y="5677070"/>
            <a:ext cx="914400" cy="914400"/>
          </a:xfrm>
          <a:prstGeom prst="rect">
            <a:avLst/>
          </a:prstGeom>
        </p:spPr>
      </p:pic>
      <p:sp>
        <p:nvSpPr>
          <p:cNvPr id="9" name="Rettangolo 8">
            <a:extLst>
              <a:ext uri="{FF2B5EF4-FFF2-40B4-BE49-F238E27FC236}">
                <a16:creationId xmlns:a16="http://schemas.microsoft.com/office/drawing/2014/main" id="{A2148FEC-6C71-4AA7-8595-E81F075EA3CD}"/>
              </a:ext>
            </a:extLst>
          </p:cNvPr>
          <p:cNvSpPr/>
          <p:nvPr/>
        </p:nvSpPr>
        <p:spPr>
          <a:xfrm>
            <a:off x="8845182" y="5724695"/>
            <a:ext cx="2289543" cy="707886"/>
          </a:xfrm>
          <a:prstGeom prst="rect">
            <a:avLst/>
          </a:prstGeom>
          <a:noFill/>
        </p:spPr>
        <p:txBody>
          <a:bodyPr wrap="square" lIns="91440" tIns="45720" rIns="91440" bIns="45720">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Let’s play</a:t>
            </a:r>
          </a:p>
        </p:txBody>
      </p:sp>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6">
            <a:extLst>
              <a:ext uri="{FF2B5EF4-FFF2-40B4-BE49-F238E27FC236}">
                <a16:creationId xmlns:a16="http://schemas.microsoft.com/office/drawing/2014/main" id="{19D72840-208F-47AD-9C93-A130D4D33B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180" y="972785"/>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99933"/>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367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RDS</a:t>
            </a:r>
          </a:p>
        </p:txBody>
      </p:sp>
      <p:pic>
        <p:nvPicPr>
          <p:cNvPr id="46" name="Graphic 6">
            <a:hlinkClick r:id="rId28" action="ppaction://hlinksldjump"/>
            <a:extLst>
              <a:ext uri="{FF2B5EF4-FFF2-40B4-BE49-F238E27FC236}">
                <a16:creationId xmlns:a16="http://schemas.microsoft.com/office/drawing/2014/main" id="{CD7D7A7C-EC5E-47E1-B061-428AC6D1632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1626" y="3143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55693" y="5752208"/>
            <a:ext cx="914400" cy="914400"/>
          </a:xfrm>
          <a:prstGeom prst="rect">
            <a:avLst/>
          </a:prstGeom>
        </p:spPr>
      </p:pic>
      <p:sp>
        <p:nvSpPr>
          <p:cNvPr id="48" name="CasellaDiTesto 47">
            <a:extLst>
              <a:ext uri="{FF2B5EF4-FFF2-40B4-BE49-F238E27FC236}">
                <a16:creationId xmlns:a16="http://schemas.microsoft.com/office/drawing/2014/main" id="{F9E27BA9-76D2-42C0-95E3-EBDE1A6B7C60}"/>
              </a:ext>
            </a:extLst>
          </p:cNvPr>
          <p:cNvSpPr txBox="1"/>
          <p:nvPr/>
        </p:nvSpPr>
        <p:spPr>
          <a:xfrm>
            <a:off x="1869381" y="1306885"/>
            <a:ext cx="7326650" cy="1323439"/>
          </a:xfrm>
          <a:prstGeom prst="rect">
            <a:avLst/>
          </a:prstGeom>
          <a:noFill/>
        </p:spPr>
        <p:txBody>
          <a:bodyPr wrap="square" rtlCol="0">
            <a:spAutoFit/>
          </a:bodyPr>
          <a:lstStyle/>
          <a:p>
            <a:r>
              <a:rPr lang="it-IT" sz="1600" b="0" i="0" dirty="0" err="1">
                <a:solidFill>
                  <a:schemeClr val="bg1"/>
                </a:solidFill>
                <a:effectLst/>
                <a:latin typeface="AmazonEmberLight"/>
              </a:rPr>
              <a:t>Relational</a:t>
            </a:r>
            <a:r>
              <a:rPr lang="it-IT" sz="1600" b="0" i="0" dirty="0">
                <a:solidFill>
                  <a:schemeClr val="bg1"/>
                </a:solidFill>
                <a:effectLst/>
                <a:latin typeface="AmazonEmberLight"/>
              </a:rPr>
              <a:t> Database Service (RDS) 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endParaRPr lang="it-IT" sz="1600" dirty="0">
              <a:solidFill>
                <a:schemeClr val="bg1"/>
              </a:solidFill>
            </a:endParaRPr>
          </a:p>
        </p:txBody>
      </p:sp>
      <p:pic>
        <p:nvPicPr>
          <p:cNvPr id="6" name="Immagine 5">
            <a:extLst>
              <a:ext uri="{FF2B5EF4-FFF2-40B4-BE49-F238E27FC236}">
                <a16:creationId xmlns:a16="http://schemas.microsoft.com/office/drawing/2014/main" id="{60F4C34A-D446-483B-A4FC-9E64679313B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52626" y="3315302"/>
            <a:ext cx="4791390" cy="2629421"/>
          </a:xfrm>
          <a:prstGeom prst="rect">
            <a:avLst/>
          </a:prstGeom>
        </p:spPr>
      </p:pic>
    </p:spTree>
    <p:extLst>
      <p:ext uri="{BB962C8B-B14F-4D97-AF65-F5344CB8AC3E}">
        <p14:creationId xmlns:p14="http://schemas.microsoft.com/office/powerpoint/2010/main" val="5614684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Graphic 8">
            <a:extLst>
              <a:ext uri="{FF2B5EF4-FFF2-40B4-BE49-F238E27FC236}">
                <a16:creationId xmlns:a16="http://schemas.microsoft.com/office/drawing/2014/main" id="{CDDF9668-AC71-48AA-87FE-285D413247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7824" y="990151"/>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93503"/>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459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S3</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pic>
        <p:nvPicPr>
          <p:cNvPr id="37" name="Graphic 8">
            <a:extLst>
              <a:ext uri="{FF2B5EF4-FFF2-40B4-BE49-F238E27FC236}">
                <a16:creationId xmlns:a16="http://schemas.microsoft.com/office/drawing/2014/main" id="{C6C2BD80-26D5-4887-AE76-02CBB5474F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94453" y="3405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Simple Storage Service (S3) è un servizio di archiviazione di oggetti che offre scalabilità, disponibilità dei dati, sicurezza e prestazioni all'avanguardia nel settore. I clienti di tutte le entità e settori possono archiviare e proteggere qualsiasi quantità di dati per qualsiasi caso d'uso, come data </a:t>
            </a:r>
            <a:r>
              <a:rPr lang="it-IT" b="0" i="0" dirty="0" err="1">
                <a:solidFill>
                  <a:schemeClr val="bg1"/>
                </a:solidFill>
                <a:effectLst/>
                <a:latin typeface="AmazonEmber"/>
              </a:rPr>
              <a:t>lake</a:t>
            </a:r>
            <a:r>
              <a:rPr lang="it-IT" b="0" i="0" dirty="0">
                <a:solidFill>
                  <a:schemeClr val="bg1"/>
                </a:solidFill>
                <a:effectLst/>
                <a:latin typeface="AmazonEmber"/>
              </a:rPr>
              <a:t>, applicazioni native per il cloud e app mobili.</a:t>
            </a:r>
            <a:endParaRPr lang="it-IT" dirty="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206BCDA5-696E-4B98-84F0-F81A87599C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09199" y="3529180"/>
            <a:ext cx="3351248" cy="2710035"/>
          </a:xfrm>
          <a:prstGeom prst="rect">
            <a:avLst/>
          </a:prstGeom>
        </p:spPr>
      </p:pic>
      <p:grpSp>
        <p:nvGrpSpPr>
          <p:cNvPr id="45" name="Gruppo 44">
            <a:extLst>
              <a:ext uri="{FF2B5EF4-FFF2-40B4-BE49-F238E27FC236}">
                <a16:creationId xmlns:a16="http://schemas.microsoft.com/office/drawing/2014/main" id="{5B27703B-86DE-4E5F-B368-53D40DEA7984}"/>
              </a:ext>
            </a:extLst>
          </p:cNvPr>
          <p:cNvGrpSpPr/>
          <p:nvPr/>
        </p:nvGrpSpPr>
        <p:grpSpPr>
          <a:xfrm>
            <a:off x="2810737" y="3471249"/>
            <a:ext cx="2275737" cy="2472804"/>
            <a:chOff x="2810737" y="3471249"/>
            <a:chExt cx="2275737" cy="2472804"/>
          </a:xfrm>
        </p:grpSpPr>
        <p:pic>
          <p:nvPicPr>
            <p:cNvPr id="24" name="Immagine 23">
              <a:extLst>
                <a:ext uri="{FF2B5EF4-FFF2-40B4-BE49-F238E27FC236}">
                  <a16:creationId xmlns:a16="http://schemas.microsoft.com/office/drawing/2014/main" id="{B6568E57-7FF3-4F35-9FB3-0D559BCADD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10737" y="3945845"/>
              <a:ext cx="2275737" cy="1998208"/>
            </a:xfrm>
            <a:prstGeom prst="rect">
              <a:avLst/>
            </a:prstGeom>
          </p:spPr>
        </p:pic>
        <p:pic>
          <p:nvPicPr>
            <p:cNvPr id="11" name="Elemento grafico 10" descr="Videocamera con riempimento a tinta unita">
              <a:extLst>
                <a:ext uri="{FF2B5EF4-FFF2-40B4-BE49-F238E27FC236}">
                  <a16:creationId xmlns:a16="http://schemas.microsoft.com/office/drawing/2014/main" id="{C65E6572-B651-4CA8-ABEE-2BF8891151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9917754">
              <a:off x="4131933" y="3616553"/>
              <a:ext cx="914400" cy="914400"/>
            </a:xfrm>
            <a:prstGeom prst="rect">
              <a:avLst/>
            </a:prstGeom>
          </p:spPr>
        </p:pic>
        <p:pic>
          <p:nvPicPr>
            <p:cNvPr id="9" name="Elemento grafico 8" descr="Documento con riempimento a tinta unita">
              <a:extLst>
                <a:ext uri="{FF2B5EF4-FFF2-40B4-BE49-F238E27FC236}">
                  <a16:creationId xmlns:a16="http://schemas.microsoft.com/office/drawing/2014/main" id="{EE3BBEBC-DC57-4568-9A0C-D050F659849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1879" y="3471249"/>
              <a:ext cx="914400" cy="914400"/>
            </a:xfrm>
            <a:prstGeom prst="rect">
              <a:avLst/>
            </a:prstGeom>
          </p:spPr>
        </p:pic>
        <p:pic>
          <p:nvPicPr>
            <p:cNvPr id="15" name="Elemento grafico 14" descr="Immagini con riempimento a tinta unita">
              <a:extLst>
                <a:ext uri="{FF2B5EF4-FFF2-40B4-BE49-F238E27FC236}">
                  <a16:creationId xmlns:a16="http://schemas.microsoft.com/office/drawing/2014/main" id="{439A5B88-3611-4AB4-825C-26A1E52B486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19661755">
              <a:off x="2911323" y="3521056"/>
              <a:ext cx="914400" cy="914400"/>
            </a:xfrm>
            <a:prstGeom prst="rect">
              <a:avLst/>
            </a:prstGeom>
          </p:spPr>
        </p:pic>
      </p:grpSp>
    </p:spTree>
    <p:extLst>
      <p:ext uri="{BB962C8B-B14F-4D97-AF65-F5344CB8AC3E}">
        <p14:creationId xmlns:p14="http://schemas.microsoft.com/office/powerpoint/2010/main" val="31149151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7">
            <a:extLst>
              <a:ext uri="{FF2B5EF4-FFF2-40B4-BE49-F238E27FC236}">
                <a16:creationId xmlns:a16="http://schemas.microsoft.com/office/drawing/2014/main" id="{5F75A295-2D81-4A93-931B-BC4F9EC6127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7102" y="990151"/>
            <a:ext cx="4620320" cy="46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51348"/>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COGNITO</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754326"/>
          </a:xfrm>
          <a:prstGeom prst="rect">
            <a:avLst/>
          </a:prstGeom>
          <a:noFill/>
        </p:spPr>
        <p:txBody>
          <a:bodyPr wrap="square" rtlCol="0">
            <a:spAutoFit/>
          </a:bodyPr>
          <a:lstStyle/>
          <a:p>
            <a:r>
              <a:rPr lang="it-IT" b="0" i="0" dirty="0">
                <a:solidFill>
                  <a:schemeClr val="bg1"/>
                </a:solidFill>
                <a:effectLst/>
                <a:latin typeface="AmazonEmber"/>
              </a:rPr>
              <a:t>Amazon Cognito permette di aggiungere strumenti di registrazione degli utenti, accesso e controllo degli accessi alle app Web e per dispositivi mobili, in modo rapido e semplice. Amazon Cognito permette di ridimensionare le risorse per milioni di utenti e supporta l'accesso con provider di identità social quali Apple, Facebook, Google e Amazon e provider di identità aziendali tramite SAML 2.0 e OpenID Connect. </a:t>
            </a:r>
            <a:endParaRPr lang="it-IT" dirty="0">
              <a:solidFill>
                <a:schemeClr val="bg1"/>
              </a:solidFill>
            </a:endParaRPr>
          </a:p>
        </p:txBody>
      </p:sp>
      <p:pic>
        <p:nvPicPr>
          <p:cNvPr id="45" name="Graphic 17">
            <a:extLst>
              <a:ext uri="{FF2B5EF4-FFF2-40B4-BE49-F238E27FC236}">
                <a16:creationId xmlns:a16="http://schemas.microsoft.com/office/drawing/2014/main" id="{279D6FC6-BCE5-4640-A5CF-9E2B93DD98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7779" y="3526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a:extLst>
              <a:ext uri="{FF2B5EF4-FFF2-40B4-BE49-F238E27FC236}">
                <a16:creationId xmlns:a16="http://schemas.microsoft.com/office/drawing/2014/main" id="{569E4673-F43D-4D71-B028-7763F4422B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27389" y="3721374"/>
            <a:ext cx="1611340" cy="1611340"/>
          </a:xfrm>
          <a:prstGeom prst="rect">
            <a:avLst/>
          </a:prstGeom>
        </p:spPr>
      </p:pic>
      <p:pic>
        <p:nvPicPr>
          <p:cNvPr id="10" name="Immagine 9">
            <a:extLst>
              <a:ext uri="{FF2B5EF4-FFF2-40B4-BE49-F238E27FC236}">
                <a16:creationId xmlns:a16="http://schemas.microsoft.com/office/drawing/2014/main" id="{CD859C8E-C2E2-4FF1-92DD-9141B37E837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50627" y="3870672"/>
            <a:ext cx="1362532" cy="1362532"/>
          </a:xfrm>
          <a:prstGeom prst="rect">
            <a:avLst/>
          </a:prstGeom>
        </p:spPr>
      </p:pic>
      <p:pic>
        <p:nvPicPr>
          <p:cNvPr id="17" name="Immagine 16">
            <a:extLst>
              <a:ext uri="{FF2B5EF4-FFF2-40B4-BE49-F238E27FC236}">
                <a16:creationId xmlns:a16="http://schemas.microsoft.com/office/drawing/2014/main" id="{B49E55E4-BC57-4446-A947-6F7BF84879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52960" y="3742327"/>
            <a:ext cx="1611340" cy="1611340"/>
          </a:xfrm>
          <a:prstGeom prst="rect">
            <a:avLst/>
          </a:prstGeom>
        </p:spPr>
      </p:pic>
    </p:spTree>
    <p:extLst>
      <p:ext uri="{BB962C8B-B14F-4D97-AF65-F5344CB8AC3E}">
        <p14:creationId xmlns:p14="http://schemas.microsoft.com/office/powerpoint/2010/main" val="23987822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0">
            <a:extLst>
              <a:ext uri="{FF2B5EF4-FFF2-40B4-BE49-F238E27FC236}">
                <a16:creationId xmlns:a16="http://schemas.microsoft.com/office/drawing/2014/main" id="{EA231E4E-A538-47CC-90F1-DBCAAE0C90DC}"/>
              </a:ext>
            </a:extLst>
          </p:cNvPr>
          <p:cNvPicPr>
            <a:picLocks noChangeAspect="1" noChangeArrowheads="1"/>
          </p:cNvPicPr>
          <p:nvPr/>
        </p:nvPicPr>
        <p:blipFill>
          <a:blip r:embed="rId27"/>
          <a:srcRect/>
          <a:stretch/>
        </p:blipFill>
        <p:spPr bwMode="auto">
          <a:xfrm>
            <a:off x="4355472" y="1013319"/>
            <a:ext cx="4611950" cy="46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36793"/>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AMPLIFY</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AWS </a:t>
            </a:r>
            <a:r>
              <a:rPr lang="it-IT" b="0" i="0" dirty="0" err="1">
                <a:solidFill>
                  <a:schemeClr val="bg1"/>
                </a:solidFill>
                <a:effectLst/>
                <a:latin typeface="AmazonEmber"/>
              </a:rPr>
              <a:t>Amplify</a:t>
            </a:r>
            <a:r>
              <a:rPr lang="it-IT" b="0" i="0" dirty="0">
                <a:solidFill>
                  <a:schemeClr val="bg1"/>
                </a:solidFill>
                <a:effectLst/>
                <a:latin typeface="AmazonEmber"/>
              </a:rPr>
              <a:t> consiste in un set di strumenti e caratteristiche appositamente progettati per consentire agli sviluppatori front-end di applicazioni Web e per dispositivi mobili di costruire rapidamente e facilmente applicazioni full-stack in AWS, con la flessibilità di sfruttare i vari servizi AWS man mano che i casi d'uso si evolvono.</a:t>
            </a:r>
            <a:endParaRPr lang="it-IT" dirty="0">
              <a:solidFill>
                <a:schemeClr val="bg1"/>
              </a:solidFill>
            </a:endParaRPr>
          </a:p>
        </p:txBody>
      </p:sp>
      <p:pic>
        <p:nvPicPr>
          <p:cNvPr id="46" name="Graphic 10">
            <a:extLst>
              <a:ext uri="{FF2B5EF4-FFF2-40B4-BE49-F238E27FC236}">
                <a16:creationId xmlns:a16="http://schemas.microsoft.com/office/drawing/2014/main" id="{B33A4654-E2F0-43ED-A42E-01E94DC7D6D6}"/>
              </a:ext>
            </a:extLst>
          </p:cNvPr>
          <p:cNvPicPr>
            <a:picLocks noChangeAspect="1" noChangeArrowheads="1"/>
          </p:cNvPicPr>
          <p:nvPr/>
        </p:nvPicPr>
        <p:blipFill>
          <a:blip r:embed="rId30"/>
          <a:srcRect/>
          <a:stretch/>
        </p:blipFill>
        <p:spPr bwMode="auto">
          <a:xfrm>
            <a:off x="5399472" y="353894"/>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uppo 10">
            <a:extLst>
              <a:ext uri="{FF2B5EF4-FFF2-40B4-BE49-F238E27FC236}">
                <a16:creationId xmlns:a16="http://schemas.microsoft.com/office/drawing/2014/main" id="{6693FA2E-14A2-469B-A2DF-7E5D77F73444}"/>
              </a:ext>
            </a:extLst>
          </p:cNvPr>
          <p:cNvGrpSpPr/>
          <p:nvPr/>
        </p:nvGrpSpPr>
        <p:grpSpPr>
          <a:xfrm>
            <a:off x="3947767" y="2842009"/>
            <a:ext cx="4291166" cy="3735315"/>
            <a:chOff x="3947767" y="2842009"/>
            <a:chExt cx="4291166" cy="3735315"/>
          </a:xfrm>
        </p:grpSpPr>
        <p:pic>
          <p:nvPicPr>
            <p:cNvPr id="3" name="Immagine 2" descr="Immagine che contiene testo, segnale, grafica vettoriale&#10;&#10;Descrizione generata automaticamente">
              <a:extLst>
                <a:ext uri="{FF2B5EF4-FFF2-40B4-BE49-F238E27FC236}">
                  <a16:creationId xmlns:a16="http://schemas.microsoft.com/office/drawing/2014/main" id="{A8635EA6-3CC1-46B3-9E71-5E09156528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947767" y="2842009"/>
              <a:ext cx="4291166" cy="3735315"/>
            </a:xfrm>
            <a:prstGeom prst="rect">
              <a:avLst/>
            </a:prstGeom>
          </p:spPr>
        </p:pic>
        <p:sp>
          <p:nvSpPr>
            <p:cNvPr id="7" name="Rettangolo 6">
              <a:extLst>
                <a:ext uri="{FF2B5EF4-FFF2-40B4-BE49-F238E27FC236}">
                  <a16:creationId xmlns:a16="http://schemas.microsoft.com/office/drawing/2014/main" id="{E2B6AF0C-95B2-40F1-96CA-5418E6A61232}"/>
                </a:ext>
              </a:extLst>
            </p:cNvPr>
            <p:cNvSpPr/>
            <p:nvPr/>
          </p:nvSpPr>
          <p:spPr>
            <a:xfrm>
              <a:off x="5780472" y="5453542"/>
              <a:ext cx="620328" cy="29530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F625B9EE-D8EB-41DE-930E-9A1F4B96563A}"/>
                </a:ext>
              </a:extLst>
            </p:cNvPr>
            <p:cNvSpPr txBox="1"/>
            <p:nvPr/>
          </p:nvSpPr>
          <p:spPr>
            <a:xfrm>
              <a:off x="5858842" y="5382909"/>
              <a:ext cx="463588" cy="369332"/>
            </a:xfrm>
            <a:prstGeom prst="rect">
              <a:avLst/>
            </a:prstGeom>
            <a:noFill/>
          </p:spPr>
          <p:txBody>
            <a:bodyPr wrap="none" rtlCol="0">
              <a:spAutoFit/>
            </a:bodyPr>
            <a:lstStyle/>
            <a:p>
              <a:r>
                <a:rPr lang="it-IT" dirty="0">
                  <a:solidFill>
                    <a:schemeClr val="bg1"/>
                  </a:solidFill>
                </a:rPr>
                <a:t>CLI</a:t>
              </a:r>
            </a:p>
          </p:txBody>
        </p:sp>
      </p:grpSp>
    </p:spTree>
    <p:extLst>
      <p:ext uri="{BB962C8B-B14F-4D97-AF65-F5344CB8AC3E}">
        <p14:creationId xmlns:p14="http://schemas.microsoft.com/office/powerpoint/2010/main" val="26938315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31A0084-6FA5-4477-A276-2AB07AE45E87}"/>
              </a:ext>
            </a:extLst>
          </p:cNvPr>
          <p:cNvSpPr txBox="1"/>
          <p:nvPr/>
        </p:nvSpPr>
        <p:spPr>
          <a:xfrm>
            <a:off x="1782808" y="603453"/>
            <a:ext cx="2677336" cy="369332"/>
          </a:xfrm>
          <a:prstGeom prst="rect">
            <a:avLst/>
          </a:prstGeom>
          <a:noFill/>
        </p:spPr>
        <p:txBody>
          <a:bodyPr wrap="none" rtlCol="0">
            <a:spAutoFit/>
          </a:bodyPr>
          <a:lstStyle/>
          <a:p>
            <a:r>
              <a:rPr lang="it-IT" dirty="0">
                <a:solidFill>
                  <a:schemeClr val="bg1"/>
                </a:solidFill>
                <a:latin typeface="Verdana" panose="020B0604030504040204" pitchFamily="34" charset="0"/>
                <a:ea typeface="Verdana" panose="020B0604030504040204" pitchFamily="34" charset="0"/>
              </a:rPr>
              <a:t>Hey! Non è finita qui!</a:t>
            </a:r>
          </a:p>
        </p:txBody>
      </p:sp>
      <p:sp>
        <p:nvSpPr>
          <p:cNvPr id="3" name="CasellaDiTesto 2">
            <a:extLst>
              <a:ext uri="{FF2B5EF4-FFF2-40B4-BE49-F238E27FC236}">
                <a16:creationId xmlns:a16="http://schemas.microsoft.com/office/drawing/2014/main" id="{006A59AC-1E0C-489E-907B-C1CB8A543E9B}"/>
              </a:ext>
            </a:extLst>
          </p:cNvPr>
          <p:cNvSpPr txBox="1"/>
          <p:nvPr/>
        </p:nvSpPr>
        <p:spPr>
          <a:xfrm>
            <a:off x="1782808" y="1281345"/>
            <a:ext cx="3332964" cy="338554"/>
          </a:xfrm>
          <a:prstGeom prst="rect">
            <a:avLst/>
          </a:prstGeom>
          <a:noFill/>
        </p:spPr>
        <p:txBody>
          <a:bodyPr wrap="none" rtlCol="0">
            <a:spAutoFit/>
          </a:bodyPr>
          <a:lstStyle/>
          <a:p>
            <a:r>
              <a:rPr lang="it-IT" sz="1600" dirty="0">
                <a:solidFill>
                  <a:schemeClr val="bg1"/>
                </a:solidFill>
                <a:latin typeface="Montserrat" panose="00000500000000000000" pitchFamily="2" charset="0"/>
              </a:rPr>
              <a:t>Cosa abbiamo in programma?</a:t>
            </a:r>
          </a:p>
        </p:txBody>
      </p:sp>
      <p:pic>
        <p:nvPicPr>
          <p:cNvPr id="21" name="Immagine 20">
            <a:extLst>
              <a:ext uri="{FF2B5EF4-FFF2-40B4-BE49-F238E27FC236}">
                <a16:creationId xmlns:a16="http://schemas.microsoft.com/office/drawing/2014/main" id="{D99D42A8-71D9-4BC7-804C-A85BEF60C9D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8936" y="2042436"/>
            <a:ext cx="2444171" cy="1629447"/>
          </a:xfrm>
          <a:prstGeom prst="ellipse">
            <a:avLst/>
          </a:prstGeom>
        </p:spPr>
      </p:pic>
      <p:pic>
        <p:nvPicPr>
          <p:cNvPr id="23" name="Immagine 22">
            <a:extLst>
              <a:ext uri="{FF2B5EF4-FFF2-40B4-BE49-F238E27FC236}">
                <a16:creationId xmlns:a16="http://schemas.microsoft.com/office/drawing/2014/main" id="{AC80B94F-54BE-4349-94D6-B5672367FE26}"/>
              </a:ext>
            </a:extLst>
          </p:cNvPr>
          <p:cNvPicPr>
            <a:picLocks noChangeAspect="1"/>
          </p:cNvPicPr>
          <p:nvPr/>
        </p:nvPicPr>
        <p:blipFill rotWithShape="1">
          <a:blip r:embed="rId29">
            <a:extLst>
              <a:ext uri="{28A0092B-C50C-407E-A947-70E740481C1C}">
                <a14:useLocalDpi xmlns:a14="http://schemas.microsoft.com/office/drawing/2010/main" val="0"/>
              </a:ext>
            </a:extLst>
          </a:blip>
          <a:srcRect l="1588" r="47419"/>
          <a:stretch/>
        </p:blipFill>
        <p:spPr>
          <a:xfrm>
            <a:off x="4563291" y="2247402"/>
            <a:ext cx="2238104" cy="1097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7" name="Gruppo 46">
            <a:extLst>
              <a:ext uri="{FF2B5EF4-FFF2-40B4-BE49-F238E27FC236}">
                <a16:creationId xmlns:a16="http://schemas.microsoft.com/office/drawing/2014/main" id="{F9BFEF7C-7A58-4AA3-B36E-983C899D3659}"/>
              </a:ext>
            </a:extLst>
          </p:cNvPr>
          <p:cNvGrpSpPr/>
          <p:nvPr/>
        </p:nvGrpSpPr>
        <p:grpSpPr>
          <a:xfrm>
            <a:off x="6922246" y="1333825"/>
            <a:ext cx="1876595" cy="3046668"/>
            <a:chOff x="6831895" y="1333825"/>
            <a:chExt cx="1876595" cy="3046668"/>
          </a:xfrm>
        </p:grpSpPr>
        <p:pic>
          <p:nvPicPr>
            <p:cNvPr id="44" name="Immagine 43">
              <a:extLst>
                <a:ext uri="{FF2B5EF4-FFF2-40B4-BE49-F238E27FC236}">
                  <a16:creationId xmlns:a16="http://schemas.microsoft.com/office/drawing/2014/main" id="{D5909D0E-B57E-4EFC-A36B-43E94E25BFEF}"/>
                </a:ext>
              </a:extLst>
            </p:cNvPr>
            <p:cNvPicPr>
              <a:picLocks noChangeAspect="1"/>
            </p:cNvPicPr>
            <p:nvPr/>
          </p:nvPicPr>
          <p:blipFill rotWithShape="1">
            <a:blip r:embed="rId30">
              <a:extLst>
                <a:ext uri="{28A0092B-C50C-407E-A947-70E740481C1C}">
                  <a14:useLocalDpi xmlns:a14="http://schemas.microsoft.com/office/drawing/2010/main" val="0"/>
                </a:ext>
              </a:extLst>
            </a:blip>
            <a:srcRect l="37944" t="21233" r="38027" b="19526"/>
            <a:stretch/>
          </p:blipFill>
          <p:spPr>
            <a:xfrm>
              <a:off x="6831895" y="1333825"/>
              <a:ext cx="1876595" cy="3046668"/>
            </a:xfrm>
            <a:prstGeom prst="rect">
              <a:avLst/>
            </a:prstGeom>
          </p:spPr>
        </p:pic>
        <p:pic>
          <p:nvPicPr>
            <p:cNvPr id="46" name="Immagine 45">
              <a:extLst>
                <a:ext uri="{FF2B5EF4-FFF2-40B4-BE49-F238E27FC236}">
                  <a16:creationId xmlns:a16="http://schemas.microsoft.com/office/drawing/2014/main" id="{6106CBA5-50BF-4CB8-9767-C1EBD2347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0507" y="2055616"/>
              <a:ext cx="1219370" cy="1219370"/>
            </a:xfrm>
            <a:prstGeom prst="rect">
              <a:avLst/>
            </a:prstGeom>
          </p:spPr>
        </p:pic>
      </p:grpSp>
      <p:sp>
        <p:nvSpPr>
          <p:cNvPr id="6" name="CasellaDiTesto 5">
            <a:extLst>
              <a:ext uri="{FF2B5EF4-FFF2-40B4-BE49-F238E27FC236}">
                <a16:creationId xmlns:a16="http://schemas.microsoft.com/office/drawing/2014/main" id="{A960B24C-F65A-4CE9-BA5F-E85F7D5ABF1F}"/>
              </a:ext>
            </a:extLst>
          </p:cNvPr>
          <p:cNvSpPr txBox="1"/>
          <p:nvPr/>
        </p:nvSpPr>
        <p:spPr>
          <a:xfrm>
            <a:off x="1726361" y="5233204"/>
            <a:ext cx="2669320" cy="369332"/>
          </a:xfrm>
          <a:prstGeom prst="rect">
            <a:avLst/>
          </a:prstGeom>
          <a:noFill/>
        </p:spPr>
        <p:txBody>
          <a:bodyPr wrap="none" rtlCol="0">
            <a:spAutoFit/>
          </a:bodyPr>
          <a:lstStyle/>
          <a:p>
            <a:r>
              <a:rPr lang="it-IT" sz="1800" dirty="0">
                <a:solidFill>
                  <a:schemeClr val="bg1"/>
                </a:solidFill>
                <a:latin typeface="Montserrat" panose="00000500000000000000" pitchFamily="2" charset="0"/>
              </a:rPr>
              <a:t>e molto altro ancora…</a:t>
            </a:r>
          </a:p>
        </p:txBody>
      </p:sp>
    </p:spTree>
    <p:extLst>
      <p:ext uri="{BB962C8B-B14F-4D97-AF65-F5344CB8AC3E}">
        <p14:creationId xmlns:p14="http://schemas.microsoft.com/office/powerpoint/2010/main" val="2860107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560114" y="324398"/>
            <a:ext cx="2811084" cy="923330"/>
          </a:xfrm>
          <a:prstGeom prst="rect">
            <a:avLst/>
          </a:prstGeom>
          <a:noFill/>
        </p:spPr>
        <p:txBody>
          <a:bodyPr wrap="square">
            <a:spAutoFit/>
          </a:bodyPr>
          <a:lstStyle/>
          <a:p>
            <a:r>
              <a:rPr lang="it-IT" sz="5400" dirty="0">
                <a:solidFill>
                  <a:schemeClr val="bg1"/>
                </a:solidFill>
                <a:latin typeface="Verdana" panose="020B0604030504040204" pitchFamily="34" charset="0"/>
                <a:ea typeface="Verdana" panose="020B0604030504040204" pitchFamily="34" charset="0"/>
              </a:rPr>
              <a:t>Il Team</a:t>
            </a: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923330"/>
          </a:xfrm>
          <a:prstGeom prst="rect">
            <a:avLst/>
          </a:prstGeom>
          <a:noFill/>
        </p:spPr>
        <p:txBody>
          <a:bodyPr wrap="square">
            <a:spAutoFit/>
          </a:bodyPr>
          <a:lstStyle/>
          <a:p>
            <a:pPr algn="ctr"/>
            <a:r>
              <a:rPr lang="it-IT" dirty="0">
                <a:solidFill>
                  <a:schemeClr val="bg1"/>
                </a:solidFill>
                <a:latin typeface="Montserrat" panose="00000500000000000000" pitchFamily="2" charset="0"/>
                <a:ea typeface="Verdana" panose="020B0604030504040204" pitchFamily="34" charset="0"/>
              </a:rPr>
              <a:t>GRAZIE PER L’ATTENZIONE</a:t>
            </a:r>
          </a:p>
          <a:p>
            <a:pPr algn="ctr"/>
            <a:endParaRPr lang="it-IT" sz="1800" dirty="0">
              <a:solidFill>
                <a:schemeClr val="bg1"/>
              </a:solidFill>
              <a:latin typeface="Montserrat" panose="00000500000000000000" pitchFamily="2" charset="0"/>
              <a:ea typeface="Verdana" panose="020B0604030504040204" pitchFamily="34" charset="0"/>
            </a:endParaRPr>
          </a:p>
          <a:p>
            <a:pPr algn="ctr"/>
            <a:r>
              <a:rPr lang="it-IT" dirty="0">
                <a:solidFill>
                  <a:schemeClr val="bg1"/>
                </a:solidFill>
                <a:latin typeface="Montserrat" panose="00000500000000000000" pitchFamily="2" charset="0"/>
                <a:ea typeface="Verdana" panose="020B0604030504040204" pitchFamily="34" charset="0"/>
              </a:rPr>
              <a:t>Domande?</a:t>
            </a:r>
            <a:endParaRPr lang="it-IT" sz="1800" dirty="0">
              <a:solidFill>
                <a:schemeClr val="bg1"/>
              </a:solidFill>
              <a:latin typeface="Montserrat" panose="00000500000000000000" pitchFamily="2" charset="0"/>
              <a:ea typeface="Verdana" panose="020B0604030504040204" pitchFamily="34" charset="0"/>
            </a:endParaRP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0014" y="167737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4" y="3741985"/>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bg1"/>
                </a:solidFill>
                <a:latin typeface="Montserrat" panose="00000500000000000000" pitchFamily="2" charset="0"/>
                <a:hlinkClick r:id="rId29"/>
              </a:rPr>
              <a:t>GitHub</a:t>
            </a:r>
            <a:endParaRPr lang="it-IT" sz="1600" dirty="0">
              <a:solidFill>
                <a:schemeClr val="bg1"/>
              </a:solidFill>
              <a:latin typeface="Montserrat" panose="00000500000000000000" pitchFamily="2" charset="0"/>
            </a:endParaRPr>
          </a:p>
          <a:p>
            <a:pPr algn="ctr"/>
            <a:endParaRPr lang="it-IT" sz="1600" dirty="0">
              <a:solidFill>
                <a:schemeClr val="bg1"/>
              </a:solidFill>
            </a:endParaRPr>
          </a:p>
        </p:txBody>
      </p:sp>
      <p:pic>
        <p:nvPicPr>
          <p:cNvPr id="11" name="Immagine 10" descr="Immagine che contiene persona, esterni, cielo, uomo&#10;&#10;Descrizione generata automaticamente">
            <a:extLst>
              <a:ext uri="{FF2B5EF4-FFF2-40B4-BE49-F238E27FC236}">
                <a16:creationId xmlns:a16="http://schemas.microsoft.com/office/drawing/2014/main" id="{868DE3E3-7C0A-4730-AB90-97EDD89B7AAF}"/>
              </a:ext>
            </a:extLst>
          </p:cNvPr>
          <p:cNvPicPr>
            <a:picLocks noChangeAspect="1"/>
          </p:cNvPicPr>
          <p:nvPr/>
        </p:nvPicPr>
        <p:blipFill rotWithShape="1">
          <a:blip r:embed="rId30">
            <a:extLst>
              <a:ext uri="{28A0092B-C50C-407E-A947-70E740481C1C}">
                <a14:useLocalDpi xmlns:a14="http://schemas.microsoft.com/office/drawing/2010/main" val="0"/>
              </a:ext>
            </a:extLst>
          </a:blip>
          <a:srcRect l="64268" t="23198" r="9946" b="42082"/>
          <a:stretch/>
        </p:blipFill>
        <p:spPr>
          <a:xfrm>
            <a:off x="6646188" y="1709274"/>
            <a:ext cx="2030390" cy="2050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CasellaDiTesto 12">
            <a:extLst>
              <a:ext uri="{FF2B5EF4-FFF2-40B4-BE49-F238E27FC236}">
                <a16:creationId xmlns:a16="http://schemas.microsoft.com/office/drawing/2014/main" id="{91DF1CBA-E790-4F91-A485-224A58D75C9E}"/>
              </a:ext>
            </a:extLst>
          </p:cNvPr>
          <p:cNvSpPr txBox="1"/>
          <p:nvPr/>
        </p:nvSpPr>
        <p:spPr>
          <a:xfrm>
            <a:off x="6929534" y="3767561"/>
            <a:ext cx="1463697"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Luca Bianco</a:t>
            </a:r>
          </a:p>
        </p:txBody>
      </p:sp>
      <p:sp>
        <p:nvSpPr>
          <p:cNvPr id="46" name="CasellaDiTesto 45">
            <a:extLst>
              <a:ext uri="{FF2B5EF4-FFF2-40B4-BE49-F238E27FC236}">
                <a16:creationId xmlns:a16="http://schemas.microsoft.com/office/drawing/2014/main" id="{73F5F4DB-9449-46EA-9283-9A597C670EA9}"/>
              </a:ext>
            </a:extLst>
          </p:cNvPr>
          <p:cNvSpPr txBox="1"/>
          <p:nvPr/>
        </p:nvSpPr>
        <p:spPr>
          <a:xfrm>
            <a:off x="6586530" y="4234427"/>
            <a:ext cx="2270173"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Full stack Developer</a:t>
            </a:r>
          </a:p>
        </p:txBody>
      </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8"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2" name="Rettangolo 1">
            <a:extLst>
              <a:ext uri="{FF2B5EF4-FFF2-40B4-BE49-F238E27FC236}">
                <a16:creationId xmlns:a16="http://schemas.microsoft.com/office/drawing/2014/main" id="{B62CA530-588E-41CA-8959-4F2EBED352F6}"/>
              </a:ext>
            </a:extLst>
          </p:cNvPr>
          <p:cNvSpPr/>
          <p:nvPr/>
        </p:nvSpPr>
        <p:spPr>
          <a:xfrm>
            <a:off x="3101750" y="28575"/>
            <a:ext cx="5988499" cy="923330"/>
          </a:xfrm>
          <a:prstGeom prst="rect">
            <a:avLst/>
          </a:prstGeom>
          <a:noFill/>
        </p:spPr>
        <p:txBody>
          <a:bodyPr wrap="none" lIns="91440" tIns="45720" rIns="91440" bIns="45720">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Cos’è NaTour21?</a:t>
            </a:r>
          </a:p>
        </p:txBody>
      </p:sp>
      <p:sp>
        <p:nvSpPr>
          <p:cNvPr id="7" name="CasellaDiTesto 6">
            <a:extLst>
              <a:ext uri="{FF2B5EF4-FFF2-40B4-BE49-F238E27FC236}">
                <a16:creationId xmlns:a16="http://schemas.microsoft.com/office/drawing/2014/main" id="{69D861AC-BDCA-4024-8D14-D0CBA6D47ACE}"/>
              </a:ext>
            </a:extLst>
          </p:cNvPr>
          <p:cNvSpPr txBox="1"/>
          <p:nvPr/>
        </p:nvSpPr>
        <p:spPr>
          <a:xfrm>
            <a:off x="1213189" y="1565766"/>
            <a:ext cx="8349739" cy="1200329"/>
          </a:xfrm>
          <a:prstGeom prst="rect">
            <a:avLst/>
          </a:prstGeom>
          <a:noFill/>
        </p:spPr>
        <p:txBody>
          <a:bodyPr wrap="square" rtlCol="0">
            <a:spAutoFit/>
          </a:bodyPr>
          <a:lstStyle/>
          <a:p>
            <a:pPr algn="just"/>
            <a:r>
              <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NaTour21 è un moderno social network per dispositivi mobile che nasce come supporto di condivisione </a:t>
            </a:r>
            <a:r>
              <a:rPr lang="it-IT"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di materiale per amanti di trekking ed escursionismo.</a:t>
            </a:r>
            <a:endPar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endParaRPr>
          </a:p>
          <a:p>
            <a:endParaRPr lang="it-IT" dirty="0"/>
          </a:p>
        </p:txBody>
      </p:sp>
      <p:graphicFrame>
        <p:nvGraphicFramePr>
          <p:cNvPr id="21" name="Tabella 21">
            <a:extLst>
              <a:ext uri="{FF2B5EF4-FFF2-40B4-BE49-F238E27FC236}">
                <a16:creationId xmlns:a16="http://schemas.microsoft.com/office/drawing/2014/main" id="{CC23155D-631E-43A2-81A7-58B73B265D8C}"/>
              </a:ext>
            </a:extLst>
          </p:cNvPr>
          <p:cNvGraphicFramePr>
            <a:graphicFrameLocks noGrp="1"/>
          </p:cNvGraphicFramePr>
          <p:nvPr>
            <p:extLst>
              <p:ext uri="{D42A27DB-BD31-4B8C-83A1-F6EECF244321}">
                <p14:modId xmlns:p14="http://schemas.microsoft.com/office/powerpoint/2010/main" val="3765643480"/>
              </p:ext>
            </p:extLst>
          </p:nvPr>
        </p:nvGraphicFramePr>
        <p:xfrm>
          <a:off x="2066925" y="3459474"/>
          <a:ext cx="8134350" cy="263608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37012506"/>
                    </a:ext>
                  </a:extLst>
                </a:gridCol>
                <a:gridCol w="1228725">
                  <a:extLst>
                    <a:ext uri="{9D8B030D-6E8A-4147-A177-3AD203B41FA5}">
                      <a16:colId xmlns:a16="http://schemas.microsoft.com/office/drawing/2014/main" val="3734389893"/>
                    </a:ext>
                  </a:extLst>
                </a:gridCol>
                <a:gridCol w="1333500">
                  <a:extLst>
                    <a:ext uri="{9D8B030D-6E8A-4147-A177-3AD203B41FA5}">
                      <a16:colId xmlns:a16="http://schemas.microsoft.com/office/drawing/2014/main" val="437414982"/>
                    </a:ext>
                  </a:extLst>
                </a:gridCol>
                <a:gridCol w="1285875">
                  <a:extLst>
                    <a:ext uri="{9D8B030D-6E8A-4147-A177-3AD203B41FA5}">
                      <a16:colId xmlns:a16="http://schemas.microsoft.com/office/drawing/2014/main" val="1384103028"/>
                    </a:ext>
                  </a:extLst>
                </a:gridCol>
                <a:gridCol w="1190625">
                  <a:extLst>
                    <a:ext uri="{9D8B030D-6E8A-4147-A177-3AD203B41FA5}">
                      <a16:colId xmlns:a16="http://schemas.microsoft.com/office/drawing/2014/main" val="3618840896"/>
                    </a:ext>
                  </a:extLst>
                </a:gridCol>
                <a:gridCol w="1190625">
                  <a:extLst>
                    <a:ext uri="{9D8B030D-6E8A-4147-A177-3AD203B41FA5}">
                      <a16:colId xmlns:a16="http://schemas.microsoft.com/office/drawing/2014/main" val="2428863733"/>
                    </a:ext>
                  </a:extLst>
                </a:gridCol>
              </a:tblGrid>
              <a:tr h="348713">
                <a:tc>
                  <a:txBody>
                    <a:bodyPr/>
                    <a:lstStyle/>
                    <a:p>
                      <a:pPr algn="ctr"/>
                      <a:r>
                        <a:rPr lang="it-IT" dirty="0">
                          <a:solidFill>
                            <a:schemeClr val="tx1">
                              <a:lumMod val="75000"/>
                              <a:lumOff val="25000"/>
                            </a:schemeClr>
                          </a:solidFill>
                          <a:latin typeface="Montserrat" panose="00000500000000000000" pitchFamily="2" charset="0"/>
                        </a:rPr>
                        <a:t>CREDENZIALI</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2016</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2017</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2018</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2019</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2020</a:t>
                      </a:r>
                    </a:p>
                  </a:txBody>
                  <a:tcPr>
                    <a:solidFill>
                      <a:schemeClr val="accent6">
                        <a:lumMod val="60000"/>
                        <a:lumOff val="40000"/>
                      </a:schemeClr>
                    </a:solidFill>
                  </a:tcPr>
                </a:tc>
                <a:extLst>
                  <a:ext uri="{0D108BD9-81ED-4DB2-BD59-A6C34878D82A}">
                    <a16:rowId xmlns:a16="http://schemas.microsoft.com/office/drawing/2014/main" val="281043838"/>
                  </a:ext>
                </a:extLst>
              </a:tr>
              <a:tr h="335378">
                <a:tc>
                  <a:txBody>
                    <a:bodyPr/>
                    <a:lstStyle/>
                    <a:p>
                      <a:pPr algn="l"/>
                      <a:r>
                        <a:rPr lang="it-IT" sz="1400" dirty="0">
                          <a:latin typeface="Montserrat" panose="00000500000000000000" pitchFamily="2" charset="0"/>
                        </a:rPr>
                        <a:t>Via Francigena</a:t>
                      </a:r>
                    </a:p>
                  </a:txBody>
                  <a:tcPr/>
                </a:tc>
                <a:tc>
                  <a:txBody>
                    <a:bodyPr/>
                    <a:lstStyle/>
                    <a:p>
                      <a:pPr algn="ctr"/>
                      <a:r>
                        <a:rPr lang="it-IT" sz="1400" dirty="0">
                          <a:latin typeface="Montserrat" panose="00000500000000000000" pitchFamily="2" charset="0"/>
                        </a:rPr>
                        <a:t>12.000</a:t>
                      </a:r>
                    </a:p>
                  </a:txBody>
                  <a:tcPr/>
                </a:tc>
                <a:tc>
                  <a:txBody>
                    <a:bodyPr/>
                    <a:lstStyle/>
                    <a:p>
                      <a:pPr algn="ctr"/>
                      <a:r>
                        <a:rPr lang="it-IT" sz="1400" dirty="0">
                          <a:latin typeface="Montserrat" panose="00000500000000000000" pitchFamily="2" charset="0"/>
                        </a:rPr>
                        <a:t>14.000</a:t>
                      </a:r>
                    </a:p>
                  </a:txBody>
                  <a:tcPr/>
                </a:tc>
                <a:tc>
                  <a:txBody>
                    <a:bodyPr/>
                    <a:lstStyle/>
                    <a:p>
                      <a:pPr algn="ctr"/>
                      <a:r>
                        <a:rPr lang="it-IT" sz="1400" dirty="0">
                          <a:latin typeface="Montserrat" panose="00000500000000000000" pitchFamily="2" charset="0"/>
                        </a:rPr>
                        <a:t>16.200</a:t>
                      </a:r>
                    </a:p>
                  </a:txBody>
                  <a:tcPr/>
                </a:tc>
                <a:tc>
                  <a:txBody>
                    <a:bodyPr/>
                    <a:lstStyle/>
                    <a:p>
                      <a:pPr algn="ctr"/>
                      <a:r>
                        <a:rPr lang="it-IT" sz="1400" dirty="0">
                          <a:latin typeface="Montserrat" panose="00000500000000000000" pitchFamily="2" charset="0"/>
                        </a:rPr>
                        <a:t>19.000</a:t>
                      </a:r>
                    </a:p>
                  </a:txBody>
                  <a:tcPr/>
                </a:tc>
                <a:tc>
                  <a:txBody>
                    <a:bodyPr/>
                    <a:lstStyle/>
                    <a:p>
                      <a:pPr algn="ctr"/>
                      <a:r>
                        <a:rPr lang="it-IT" sz="1400" dirty="0">
                          <a:latin typeface="Montserrat" panose="00000500000000000000" pitchFamily="2" charset="0"/>
                        </a:rPr>
                        <a:t>9.000</a:t>
                      </a:r>
                    </a:p>
                  </a:txBody>
                  <a:tcPr/>
                </a:tc>
                <a:extLst>
                  <a:ext uri="{0D108BD9-81ED-4DB2-BD59-A6C34878D82A}">
                    <a16:rowId xmlns:a16="http://schemas.microsoft.com/office/drawing/2014/main" val="2857601536"/>
                  </a:ext>
                </a:extLst>
              </a:tr>
              <a:tr h="380470">
                <a:tc>
                  <a:txBody>
                    <a:bodyPr/>
                    <a:lstStyle/>
                    <a:p>
                      <a:r>
                        <a:rPr lang="it-IT" sz="1400" dirty="0">
                          <a:latin typeface="Montserrat" panose="00000500000000000000" pitchFamily="2" charset="0"/>
                        </a:rPr>
                        <a:t>Cammini di San Francesco</a:t>
                      </a:r>
                    </a:p>
                  </a:txBody>
                  <a:tcPr/>
                </a:tc>
                <a:tc>
                  <a:txBody>
                    <a:bodyPr/>
                    <a:lstStyle/>
                    <a:p>
                      <a:pPr algn="ctr"/>
                      <a:r>
                        <a:rPr lang="it-IT" sz="1400" dirty="0">
                          <a:latin typeface="Montserrat" panose="00000500000000000000" pitchFamily="2" charset="0"/>
                        </a:rPr>
                        <a:t>4.671</a:t>
                      </a:r>
                    </a:p>
                  </a:txBody>
                  <a:tcPr/>
                </a:tc>
                <a:tc>
                  <a:txBody>
                    <a:bodyPr/>
                    <a:lstStyle/>
                    <a:p>
                      <a:pPr algn="ctr"/>
                      <a:r>
                        <a:rPr lang="it-IT" sz="1400" dirty="0">
                          <a:latin typeface="Montserrat" panose="00000500000000000000" pitchFamily="2" charset="0"/>
                        </a:rPr>
                        <a:t>5.559</a:t>
                      </a:r>
                    </a:p>
                  </a:txBody>
                  <a:tcPr/>
                </a:tc>
                <a:tc>
                  <a:txBody>
                    <a:bodyPr/>
                    <a:lstStyle/>
                    <a:p>
                      <a:pPr algn="ctr"/>
                      <a:r>
                        <a:rPr lang="it-IT" sz="1400" dirty="0">
                          <a:latin typeface="Montserrat" panose="00000500000000000000" pitchFamily="2" charset="0"/>
                        </a:rPr>
                        <a:t>7.352</a:t>
                      </a:r>
                    </a:p>
                  </a:txBody>
                  <a:tcPr/>
                </a:tc>
                <a:tc>
                  <a:txBody>
                    <a:bodyPr/>
                    <a:lstStyle/>
                    <a:p>
                      <a:pPr algn="ctr"/>
                      <a:r>
                        <a:rPr lang="it-IT" sz="1400" dirty="0">
                          <a:latin typeface="Montserrat" panose="00000500000000000000" pitchFamily="2" charset="0"/>
                        </a:rPr>
                        <a:t>8.284</a:t>
                      </a:r>
                    </a:p>
                  </a:txBody>
                  <a:tcPr/>
                </a:tc>
                <a:tc>
                  <a:txBody>
                    <a:bodyPr/>
                    <a:lstStyle/>
                    <a:p>
                      <a:pPr algn="ctr"/>
                      <a:r>
                        <a:rPr lang="it-IT" sz="1400" dirty="0">
                          <a:latin typeface="Montserrat" panose="00000500000000000000" pitchFamily="2" charset="0"/>
                        </a:rPr>
                        <a:t>4.418</a:t>
                      </a:r>
                    </a:p>
                  </a:txBody>
                  <a:tcPr/>
                </a:tc>
                <a:extLst>
                  <a:ext uri="{0D108BD9-81ED-4DB2-BD59-A6C34878D82A}">
                    <a16:rowId xmlns:a16="http://schemas.microsoft.com/office/drawing/2014/main" val="4119110279"/>
                  </a:ext>
                </a:extLst>
              </a:tr>
              <a:tr h="380470">
                <a:tc>
                  <a:txBody>
                    <a:bodyPr/>
                    <a:lstStyle/>
                    <a:p>
                      <a:r>
                        <a:rPr lang="it-IT" sz="1400" dirty="0">
                          <a:latin typeface="Montserrat" panose="00000500000000000000" pitchFamily="2" charset="0"/>
                        </a:rPr>
                        <a:t>Via degli Dei</a:t>
                      </a: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1.600</a:t>
                      </a:r>
                    </a:p>
                  </a:txBody>
                  <a:tcPr/>
                </a:tc>
                <a:tc>
                  <a:txBody>
                    <a:bodyPr/>
                    <a:lstStyle/>
                    <a:p>
                      <a:pPr algn="ctr"/>
                      <a:r>
                        <a:rPr lang="it-IT" sz="1400" dirty="0">
                          <a:latin typeface="Montserrat" panose="00000500000000000000" pitchFamily="2" charset="0"/>
                        </a:rPr>
                        <a:t>3.800</a:t>
                      </a:r>
                    </a:p>
                  </a:txBody>
                  <a:tcPr/>
                </a:tc>
                <a:tc>
                  <a:txBody>
                    <a:bodyPr/>
                    <a:lstStyle/>
                    <a:p>
                      <a:pPr algn="ctr"/>
                      <a:r>
                        <a:rPr lang="it-IT" sz="1400" dirty="0">
                          <a:latin typeface="Montserrat" panose="00000500000000000000" pitchFamily="2" charset="0"/>
                        </a:rPr>
                        <a:t>4.440</a:t>
                      </a:r>
                    </a:p>
                  </a:txBody>
                  <a:tcPr/>
                </a:tc>
                <a:tc>
                  <a:txBody>
                    <a:bodyPr/>
                    <a:lstStyle/>
                    <a:p>
                      <a:pPr algn="ctr"/>
                      <a:r>
                        <a:rPr lang="it-IT" sz="1400" dirty="0">
                          <a:latin typeface="Montserrat" panose="00000500000000000000" pitchFamily="2" charset="0"/>
                        </a:rPr>
                        <a:t>4.768</a:t>
                      </a:r>
                    </a:p>
                  </a:txBody>
                  <a:tcPr/>
                </a:tc>
                <a:extLst>
                  <a:ext uri="{0D108BD9-81ED-4DB2-BD59-A6C34878D82A}">
                    <a16:rowId xmlns:a16="http://schemas.microsoft.com/office/drawing/2014/main" val="23783846"/>
                  </a:ext>
                </a:extLst>
              </a:tr>
              <a:tr h="380470">
                <a:tc>
                  <a:txBody>
                    <a:bodyPr/>
                    <a:lstStyle/>
                    <a:p>
                      <a:r>
                        <a:rPr lang="it-IT" sz="1400" dirty="0">
                          <a:latin typeface="Montserrat" panose="00000500000000000000" pitchFamily="2" charset="0"/>
                        </a:rPr>
                        <a:t>Cammino di San Benedetto</a:t>
                      </a:r>
                    </a:p>
                  </a:txBody>
                  <a:tcPr/>
                </a:tc>
                <a:tc>
                  <a:txBody>
                    <a:bodyPr/>
                    <a:lstStyle/>
                    <a:p>
                      <a:pPr algn="ctr"/>
                      <a:r>
                        <a:rPr lang="it-IT" sz="1400" dirty="0">
                          <a:latin typeface="Montserrat" panose="00000500000000000000" pitchFamily="2" charset="0"/>
                        </a:rPr>
                        <a:t>1.553</a:t>
                      </a:r>
                    </a:p>
                  </a:txBody>
                  <a:tcPr/>
                </a:tc>
                <a:tc>
                  <a:txBody>
                    <a:bodyPr/>
                    <a:lstStyle/>
                    <a:p>
                      <a:pPr algn="ctr"/>
                      <a:r>
                        <a:rPr lang="it-IT" sz="1400" dirty="0">
                          <a:latin typeface="Montserrat" panose="00000500000000000000" pitchFamily="2" charset="0"/>
                        </a:rPr>
                        <a:t>1.556</a:t>
                      </a:r>
                    </a:p>
                  </a:txBody>
                  <a:tcPr/>
                </a:tc>
                <a:tc>
                  <a:txBody>
                    <a:bodyPr/>
                    <a:lstStyle/>
                    <a:p>
                      <a:pPr algn="ctr"/>
                      <a:r>
                        <a:rPr lang="it-IT" sz="1400" dirty="0">
                          <a:latin typeface="Montserrat" panose="00000500000000000000" pitchFamily="2" charset="0"/>
                        </a:rPr>
                        <a:t>2.016</a:t>
                      </a:r>
                    </a:p>
                  </a:txBody>
                  <a:tcPr/>
                </a:tc>
                <a:tc>
                  <a:txBody>
                    <a:bodyPr/>
                    <a:lstStyle/>
                    <a:p>
                      <a:pPr algn="ctr"/>
                      <a:r>
                        <a:rPr lang="it-IT" sz="1400" dirty="0">
                          <a:latin typeface="Montserrat" panose="00000500000000000000" pitchFamily="2" charset="0"/>
                        </a:rPr>
                        <a:t>2.210</a:t>
                      </a:r>
                    </a:p>
                  </a:txBody>
                  <a:tcPr/>
                </a:tc>
                <a:tc>
                  <a:txBody>
                    <a:bodyPr/>
                    <a:lstStyle/>
                    <a:p>
                      <a:pPr algn="ctr"/>
                      <a:r>
                        <a:rPr lang="it-IT" sz="1400" dirty="0">
                          <a:latin typeface="Montserrat" panose="00000500000000000000" pitchFamily="2" charset="0"/>
                        </a:rPr>
                        <a:t>1.494</a:t>
                      </a:r>
                    </a:p>
                  </a:txBody>
                  <a:tcPr/>
                </a:tc>
                <a:extLst>
                  <a:ext uri="{0D108BD9-81ED-4DB2-BD59-A6C34878D82A}">
                    <a16:rowId xmlns:a16="http://schemas.microsoft.com/office/drawing/2014/main" val="2280595777"/>
                  </a:ext>
                </a:extLst>
              </a:tr>
              <a:tr h="380470">
                <a:tc>
                  <a:txBody>
                    <a:bodyPr/>
                    <a:lstStyle/>
                    <a:p>
                      <a:r>
                        <a:rPr lang="it-IT" sz="1400" dirty="0">
                          <a:latin typeface="Montserrat" panose="00000500000000000000" pitchFamily="2" charset="0"/>
                        </a:rPr>
                        <a:t>Cammini Francigeni di Sicilia</a:t>
                      </a:r>
                    </a:p>
                  </a:txBody>
                  <a:tcPr/>
                </a:tc>
                <a:tc>
                  <a:txBody>
                    <a:bodyPr/>
                    <a:lstStyle/>
                    <a:p>
                      <a:pPr algn="ctr"/>
                      <a:endParaRPr lang="it-IT" sz="1400" dirty="0">
                        <a:latin typeface="Montserrat" panose="00000500000000000000" pitchFamily="2" charset="0"/>
                      </a:endParaRP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1.426</a:t>
                      </a:r>
                    </a:p>
                  </a:txBody>
                  <a:tcPr/>
                </a:tc>
                <a:tc>
                  <a:txBody>
                    <a:bodyPr/>
                    <a:lstStyle/>
                    <a:p>
                      <a:pPr algn="ctr"/>
                      <a:r>
                        <a:rPr lang="it-IT" sz="1400" dirty="0">
                          <a:latin typeface="Montserrat" panose="00000500000000000000" pitchFamily="2" charset="0"/>
                        </a:rPr>
                        <a:t>1.500</a:t>
                      </a:r>
                    </a:p>
                  </a:txBody>
                  <a:tcPr/>
                </a:tc>
                <a:tc>
                  <a:txBody>
                    <a:bodyPr/>
                    <a:lstStyle/>
                    <a:p>
                      <a:pPr algn="ctr"/>
                      <a:r>
                        <a:rPr lang="it-IT" sz="1400" dirty="0">
                          <a:latin typeface="Montserrat" panose="00000500000000000000" pitchFamily="2" charset="0"/>
                        </a:rPr>
                        <a:t>1.380</a:t>
                      </a:r>
                    </a:p>
                  </a:txBody>
                  <a:tcPr/>
                </a:tc>
                <a:extLst>
                  <a:ext uri="{0D108BD9-81ED-4DB2-BD59-A6C34878D82A}">
                    <a16:rowId xmlns:a16="http://schemas.microsoft.com/office/drawing/2014/main" val="3200868432"/>
                  </a:ext>
                </a:extLst>
              </a:tr>
            </a:tbl>
          </a:graphicData>
        </a:graphic>
      </p:graphicFrame>
      <p:sp>
        <p:nvSpPr>
          <p:cNvPr id="22" name="CasellaDiTesto 21">
            <a:extLst>
              <a:ext uri="{FF2B5EF4-FFF2-40B4-BE49-F238E27FC236}">
                <a16:creationId xmlns:a16="http://schemas.microsoft.com/office/drawing/2014/main" id="{9903242A-13BB-4AD6-85C6-C33C50EE061B}"/>
              </a:ext>
            </a:extLst>
          </p:cNvPr>
          <p:cNvSpPr txBox="1"/>
          <p:nvPr/>
        </p:nvSpPr>
        <p:spPr>
          <a:xfrm>
            <a:off x="1301525" y="2758426"/>
            <a:ext cx="1936975" cy="369332"/>
          </a:xfrm>
          <a:prstGeom prst="rect">
            <a:avLst/>
          </a:prstGeom>
          <a:noFill/>
        </p:spPr>
        <p:txBody>
          <a:bodyPr wrap="square" rtlCol="0">
            <a:spAutoFit/>
          </a:bodyPr>
          <a:lstStyle/>
          <a:p>
            <a:r>
              <a:rPr lang="it-IT" dirty="0">
                <a:solidFill>
                  <a:schemeClr val="bg1"/>
                </a:solidFill>
                <a:latin typeface="Montserrat" panose="00000500000000000000" pitchFamily="2" charset="0"/>
              </a:rPr>
              <a:t>Un po’ di dati..</a:t>
            </a:r>
          </a:p>
        </p:txBody>
      </p:sp>
      <p:sp>
        <p:nvSpPr>
          <p:cNvPr id="3" name="CasellaDiTesto 2">
            <a:extLst>
              <a:ext uri="{FF2B5EF4-FFF2-40B4-BE49-F238E27FC236}">
                <a16:creationId xmlns:a16="http://schemas.microsoft.com/office/drawing/2014/main" id="{3619B759-9A6D-4C34-97C6-DDC00821E64D}"/>
              </a:ext>
            </a:extLst>
          </p:cNvPr>
          <p:cNvSpPr txBox="1"/>
          <p:nvPr/>
        </p:nvSpPr>
        <p:spPr>
          <a:xfrm>
            <a:off x="1985426" y="6230559"/>
            <a:ext cx="1851789" cy="246221"/>
          </a:xfrm>
          <a:prstGeom prst="rect">
            <a:avLst/>
          </a:prstGeom>
          <a:noFill/>
        </p:spPr>
        <p:txBody>
          <a:bodyPr wrap="none" rtlCol="0">
            <a:spAutoFit/>
          </a:bodyPr>
          <a:lstStyle/>
          <a:p>
            <a:r>
              <a:rPr lang="it-IT" sz="1000" dirty="0">
                <a:solidFill>
                  <a:schemeClr val="bg1"/>
                </a:solidFill>
                <a:latin typeface="Montserrat" panose="00000500000000000000" pitchFamily="2" charset="0"/>
              </a:rPr>
              <a:t>Fonte: </a:t>
            </a:r>
            <a:r>
              <a:rPr lang="it-IT" sz="1000" dirty="0">
                <a:solidFill>
                  <a:schemeClr val="bg1"/>
                </a:solidFill>
                <a:latin typeface="Montserrat" panose="00000500000000000000" pitchFamily="2" charset="0"/>
                <a:hlinkClick r:id="rId31">
                  <a:extLst>
                    <a:ext uri="{A12FA001-AC4F-418D-AE19-62706E023703}">
                      <ahyp:hlinkClr xmlns:ahyp="http://schemas.microsoft.com/office/drawing/2018/hyperlinkcolor" val="tx"/>
                    </a:ext>
                  </a:extLst>
                </a:hlinkClick>
              </a:rPr>
              <a:t>Outdoor Magazine</a:t>
            </a:r>
            <a:r>
              <a:rPr lang="it-IT" sz="1000"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49791"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49791"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49791"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13"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0" name="Rettangolo 29">
            <a:extLst>
              <a:ext uri="{FF2B5EF4-FFF2-40B4-BE49-F238E27FC236}">
                <a16:creationId xmlns:a16="http://schemas.microsoft.com/office/drawing/2014/main" id="{95EE121A-CF2B-444D-89AF-087B2233E9B5}"/>
              </a:ext>
            </a:extLst>
          </p:cNvPr>
          <p:cNvSpPr/>
          <p:nvPr/>
        </p:nvSpPr>
        <p:spPr>
          <a:xfrm>
            <a:off x="1516052" y="1277048"/>
            <a:ext cx="2952731"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Cosa offre NaTour21?</a:t>
            </a:r>
          </a:p>
        </p:txBody>
      </p:sp>
      <p:sp>
        <p:nvSpPr>
          <p:cNvPr id="37" name="Rettangolo 36">
            <a:extLst>
              <a:ext uri="{FF2B5EF4-FFF2-40B4-BE49-F238E27FC236}">
                <a16:creationId xmlns:a16="http://schemas.microsoft.com/office/drawing/2014/main" id="{D0DBCB35-A77D-4B8E-B8FE-F97A56CA9671}"/>
              </a:ext>
            </a:extLst>
          </p:cNvPr>
          <p:cNvSpPr/>
          <p:nvPr/>
        </p:nvSpPr>
        <p:spPr>
          <a:xfrm>
            <a:off x="5735158" y="1277048"/>
            <a:ext cx="2462534"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Com’è composta?</a:t>
            </a:r>
          </a:p>
        </p:txBody>
      </p:sp>
      <p:sp>
        <p:nvSpPr>
          <p:cNvPr id="2" name="CasellaDiTesto 1">
            <a:extLst>
              <a:ext uri="{FF2B5EF4-FFF2-40B4-BE49-F238E27FC236}">
                <a16:creationId xmlns:a16="http://schemas.microsoft.com/office/drawing/2014/main" id="{29F09BAD-1CF4-40FE-9244-2D0B8641A108}"/>
              </a:ext>
            </a:extLst>
          </p:cNvPr>
          <p:cNvSpPr txBox="1"/>
          <p:nvPr/>
        </p:nvSpPr>
        <p:spPr>
          <a:xfrm>
            <a:off x="1683784" y="1773793"/>
            <a:ext cx="3269216" cy="4185761"/>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Autenticazione tramite social come Google e Facebook.</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e registrazione live di itinerari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di itinerari tramite nome ed una vasta gamma di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foto riguardanti itinerari presenti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Gestione di collezioni personali.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proprio profilo personale.</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Tanto altro ancora…</a:t>
            </a:r>
          </a:p>
        </p:txBody>
      </p:sp>
      <p:sp>
        <p:nvSpPr>
          <p:cNvPr id="6" name="CasellaDiTesto 5">
            <a:extLst>
              <a:ext uri="{FF2B5EF4-FFF2-40B4-BE49-F238E27FC236}">
                <a16:creationId xmlns:a16="http://schemas.microsoft.com/office/drawing/2014/main" id="{478D8B3B-0ED9-4E90-91EE-458ECE7523F3}"/>
              </a:ext>
            </a:extLst>
          </p:cNvPr>
          <p:cNvSpPr txBox="1"/>
          <p:nvPr/>
        </p:nvSpPr>
        <p:spPr>
          <a:xfrm>
            <a:off x="5857961" y="1773793"/>
            <a:ext cx="2529891" cy="3323987"/>
          </a:xfrm>
          <a:prstGeom prst="rect">
            <a:avLst/>
          </a:prstGeom>
          <a:noFill/>
        </p:spPr>
        <p:txBody>
          <a:bodyPr wrap="square" rtlCol="0">
            <a:spAutoFit/>
          </a:bodyPr>
          <a:lstStyle/>
          <a:p>
            <a:r>
              <a:rPr lang="it-IT" sz="1400" dirty="0">
                <a:solidFill>
                  <a:schemeClr val="bg1"/>
                </a:solidFill>
                <a:latin typeface="Montserrat" panose="00000500000000000000" pitchFamily="2" charset="0"/>
              </a:rPr>
              <a:t>Il sistema è formato da:</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back-end sicuro, performante e consistente che lavora per la comunicazione con il client, per la gestione, elaborazione e immagazzinamento dei dati.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modulo applicativo lato client user friendly che permette la visualizzazione dei dati all’utente.</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2898550"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1924331" y="1501254"/>
            <a:ext cx="515885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Login e registrazione tramite account e social.</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un itinerario anche tramite file GPX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Registrazione di un itinerario live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tramite nomi e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Dettagli itinerario e aggiunta foto.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Profilo personale.</a:t>
            </a:r>
          </a:p>
          <a:p>
            <a:endParaRPr lang="it-IT" sz="1400" dirty="0">
              <a:solidFill>
                <a:schemeClr val="bg1"/>
              </a:solidFill>
              <a:latin typeface="Montserrat" panose="00000500000000000000" pitchFamily="2" charset="0"/>
            </a:endParaRPr>
          </a:p>
        </p:txBody>
      </p:sp>
      <p:pic>
        <p:nvPicPr>
          <p:cNvPr id="30" name="Elemento grafico 29" descr="Play con riempimento a tinta unita">
            <a:hlinkClick r:id="rId28"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6043001"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Tecnologie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2019864" y="150338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RXJava – Reactive Extensions Java</a:t>
            </a:r>
          </a:p>
          <a:p>
            <a:r>
              <a:rPr lang="it-IT" sz="1400" dirty="0">
                <a:solidFill>
                  <a:schemeClr val="bg1"/>
                </a:solidFill>
                <a:latin typeface="Montserrat" panose="00000500000000000000" pitchFamily="2" charset="0"/>
              </a:rPr>
              <a:t>Supporto al paradigma reattivo. </a:t>
            </a:r>
          </a:p>
        </p:txBody>
      </p:sp>
      <p:sp>
        <p:nvSpPr>
          <p:cNvPr id="37" name="CasellaDiTesto 36">
            <a:extLst>
              <a:ext uri="{FF2B5EF4-FFF2-40B4-BE49-F238E27FC236}">
                <a16:creationId xmlns:a16="http://schemas.microsoft.com/office/drawing/2014/main" id="{6B5B6BBF-E848-4C89-B18D-CFCD4F0BB14B}"/>
              </a:ext>
            </a:extLst>
          </p:cNvPr>
          <p:cNvSpPr txBox="1"/>
          <p:nvPr/>
        </p:nvSpPr>
        <p:spPr>
          <a:xfrm>
            <a:off x="1997867" y="262042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Retrofit</a:t>
            </a:r>
          </a:p>
          <a:p>
            <a:r>
              <a:rPr lang="it-IT" sz="1400" dirty="0">
                <a:solidFill>
                  <a:schemeClr val="bg1"/>
                </a:solidFill>
                <a:latin typeface="Montserrat" panose="00000500000000000000" pitchFamily="2" charset="0"/>
              </a:rPr>
              <a:t>Supporto per le richieste HTTP.</a:t>
            </a:r>
          </a:p>
        </p:txBody>
      </p:sp>
      <p:sp>
        <p:nvSpPr>
          <p:cNvPr id="44" name="CasellaDiTesto 43">
            <a:extLst>
              <a:ext uri="{FF2B5EF4-FFF2-40B4-BE49-F238E27FC236}">
                <a16:creationId xmlns:a16="http://schemas.microsoft.com/office/drawing/2014/main" id="{D33B2638-5081-4274-B1C8-3F51DF03D83B}"/>
              </a:ext>
            </a:extLst>
          </p:cNvPr>
          <p:cNvSpPr txBox="1"/>
          <p:nvPr/>
        </p:nvSpPr>
        <p:spPr>
          <a:xfrm>
            <a:off x="2025204" y="4619454"/>
            <a:ext cx="4948802" cy="1708160"/>
          </a:xfrm>
          <a:prstGeom prst="rect">
            <a:avLst/>
          </a:prstGeom>
          <a:noFill/>
        </p:spPr>
        <p:txBody>
          <a:bodyPr wrap="square" rtlCol="0">
            <a:spAutoFit/>
          </a:bodyPr>
          <a:lstStyle/>
          <a:p>
            <a:r>
              <a:rPr lang="it-IT" sz="2100" dirty="0">
                <a:solidFill>
                  <a:schemeClr val="bg1"/>
                </a:solidFill>
                <a:latin typeface="Montserrat" panose="00000500000000000000" pitchFamily="2" charset="0"/>
              </a:rPr>
              <a:t>Altri: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Glide – rendering delle immagini.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Amplify framework – supporto per </a:t>
            </a:r>
            <a:r>
              <a:rPr lang="it-IT" sz="1400" dirty="0" err="1">
                <a:solidFill>
                  <a:schemeClr val="bg1"/>
                </a:solidFill>
                <a:latin typeface="Montserrat" panose="00000500000000000000" pitchFamily="2" charset="0"/>
              </a:rPr>
              <a:t>aws</a:t>
            </a:r>
            <a:r>
              <a:rPr lang="it-IT" sz="1400" dirty="0">
                <a:solidFill>
                  <a:schemeClr val="bg1"/>
                </a:solidFill>
                <a:latin typeface="Montserrat" panose="00000500000000000000" pitchFamily="2" charset="0"/>
              </a:rPr>
              <a:t>.</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Toasty -  libreria per toast personalizzati.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GSON Converter – parsing degli oggetti Json.</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GPX Parser – libreria per la traduzione di file GPX.</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 . .</a:t>
            </a:r>
          </a:p>
        </p:txBody>
      </p:sp>
      <p:sp>
        <p:nvSpPr>
          <p:cNvPr id="45" name="CasellaDiTesto 44">
            <a:extLst>
              <a:ext uri="{FF2B5EF4-FFF2-40B4-BE49-F238E27FC236}">
                <a16:creationId xmlns:a16="http://schemas.microsoft.com/office/drawing/2014/main" id="{F3D7DE9F-C114-40AD-8FC9-42B25C66ADA6}"/>
              </a:ext>
            </a:extLst>
          </p:cNvPr>
          <p:cNvSpPr txBox="1"/>
          <p:nvPr/>
        </p:nvSpPr>
        <p:spPr>
          <a:xfrm>
            <a:off x="2019864" y="3648681"/>
            <a:ext cx="4954142"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OSM – Open Street Map</a:t>
            </a:r>
          </a:p>
          <a:p>
            <a:r>
              <a:rPr lang="it-IT" sz="1400" dirty="0">
                <a:solidFill>
                  <a:schemeClr val="bg1"/>
                </a:solidFill>
                <a:latin typeface="Montserrat" panose="00000500000000000000" pitchFamily="2" charset="0"/>
              </a:rPr>
              <a:t>Libreria per la gestione e visualizzazione delle mappe.</a:t>
            </a:r>
          </a:p>
        </p:txBody>
      </p:sp>
      <p:pic>
        <p:nvPicPr>
          <p:cNvPr id="46" name="Elemento grafico 45" descr="Aggiorna con riempimento a tinta unita">
            <a:hlinkClick r:id="rId19"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9950" y="5752208"/>
            <a:ext cx="965886" cy="914400"/>
          </a:xfrm>
          <a:prstGeom prst="rect">
            <a:avLst/>
          </a:prstGeom>
        </p:spPr>
      </p:pic>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85272218-417E-41B8-9FD4-40AB64C9092F}"/>
              </a:ext>
            </a:extLst>
          </p:cNvPr>
          <p:cNvSpPr txBox="1"/>
          <p:nvPr/>
        </p:nvSpPr>
        <p:spPr>
          <a:xfrm>
            <a:off x="2019864" y="146974"/>
            <a:ext cx="38456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Backend</a:t>
            </a:r>
          </a:p>
        </p:txBody>
      </p:sp>
      <p:sp>
        <p:nvSpPr>
          <p:cNvPr id="44" name="CasellaDiTesto 43">
            <a:extLst>
              <a:ext uri="{FF2B5EF4-FFF2-40B4-BE49-F238E27FC236}">
                <a16:creationId xmlns:a16="http://schemas.microsoft.com/office/drawing/2014/main" id="{BE753417-6AEF-4101-8164-C7FB24B09DB1}"/>
              </a:ext>
            </a:extLst>
          </p:cNvPr>
          <p:cNvSpPr txBox="1"/>
          <p:nvPr/>
        </p:nvSpPr>
        <p:spPr>
          <a:xfrm>
            <a:off x="2210480" y="2957365"/>
            <a:ext cx="7213739"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Spring Boot semplifica la creazione di applicazioni basate su Spring autonome e di livello produttivo che puoi semplicemente «just run».</a:t>
            </a:r>
          </a:p>
        </p:txBody>
      </p:sp>
      <p:pic>
        <p:nvPicPr>
          <p:cNvPr id="17" name="Immagine 16">
            <a:extLst>
              <a:ext uri="{FF2B5EF4-FFF2-40B4-BE49-F238E27FC236}">
                <a16:creationId xmlns:a16="http://schemas.microsoft.com/office/drawing/2014/main" id="{78CC1454-FFEB-433B-BDC7-5E7485A54A2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4619625" y="1204827"/>
            <a:ext cx="2952750" cy="1552575"/>
          </a:xfrm>
          <a:prstGeom prst="rect">
            <a:avLst/>
          </a:prstGeom>
        </p:spPr>
      </p:pic>
      <p:sp>
        <p:nvSpPr>
          <p:cNvPr id="46" name="CasellaDiTesto 45">
            <a:extLst>
              <a:ext uri="{FF2B5EF4-FFF2-40B4-BE49-F238E27FC236}">
                <a16:creationId xmlns:a16="http://schemas.microsoft.com/office/drawing/2014/main" id="{BABC60C3-E6BC-4614-A8D6-A6101316E76C}"/>
              </a:ext>
            </a:extLst>
          </p:cNvPr>
          <p:cNvSpPr txBox="1"/>
          <p:nvPr/>
        </p:nvSpPr>
        <p:spPr>
          <a:xfrm>
            <a:off x="2990510" y="6049208"/>
            <a:ext cx="6871623"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Risparmio sui tempi di produzione, veloce e</a:t>
            </a:r>
            <a:r>
              <a:rPr lang="it-IT" sz="1400" dirty="0">
                <a:solidFill>
                  <a:schemeClr val="bg1"/>
                </a:solidFill>
                <a:latin typeface="Montserrat" panose="00000500000000000000" pitchFamily="2" charset="0"/>
              </a:rPr>
              <a:t> efficiente tramite MVC Pattern</a:t>
            </a:r>
          </a:p>
        </p:txBody>
      </p:sp>
      <p:sp>
        <p:nvSpPr>
          <p:cNvPr id="47" name="CasellaDiTesto 46">
            <a:extLst>
              <a:ext uri="{FF2B5EF4-FFF2-40B4-BE49-F238E27FC236}">
                <a16:creationId xmlns:a16="http://schemas.microsoft.com/office/drawing/2014/main" id="{69FAA3C6-2DDF-40F6-AA18-168C155B17F0}"/>
              </a:ext>
            </a:extLst>
          </p:cNvPr>
          <p:cNvSpPr txBox="1"/>
          <p:nvPr/>
        </p:nvSpPr>
        <p:spPr>
          <a:xfrm rot="20966354">
            <a:off x="1908544" y="5091862"/>
            <a:ext cx="3973805"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Compatibile con qua</a:t>
            </a:r>
            <a:r>
              <a:rPr lang="it-IT" sz="1400" dirty="0">
                <a:solidFill>
                  <a:schemeClr val="bg1"/>
                </a:solidFill>
                <a:latin typeface="Montserrat" panose="00000500000000000000" pitchFamily="2" charset="0"/>
              </a:rPr>
              <a:t>si la totalità dei JDBC</a:t>
            </a:r>
          </a:p>
        </p:txBody>
      </p:sp>
      <p:sp>
        <p:nvSpPr>
          <p:cNvPr id="48" name="CasellaDiTesto 47">
            <a:extLst>
              <a:ext uri="{FF2B5EF4-FFF2-40B4-BE49-F238E27FC236}">
                <a16:creationId xmlns:a16="http://schemas.microsoft.com/office/drawing/2014/main" id="{29148B54-2148-44F5-8A08-697201AF5A4C}"/>
              </a:ext>
            </a:extLst>
          </p:cNvPr>
          <p:cNvSpPr txBox="1"/>
          <p:nvPr/>
        </p:nvSpPr>
        <p:spPr>
          <a:xfrm rot="20785221">
            <a:off x="2131924" y="4201869"/>
            <a:ext cx="2445470" cy="307777"/>
          </a:xfrm>
          <a:prstGeom prst="rect">
            <a:avLst/>
          </a:prstGeom>
          <a:noFill/>
        </p:spPr>
        <p:txBody>
          <a:bodyPr wrap="square">
            <a:spAutoFit/>
          </a:bodyPr>
          <a:lstStyle/>
          <a:p>
            <a:r>
              <a:rPr lang="it-IT" sz="1400" dirty="0">
                <a:solidFill>
                  <a:schemeClr val="bg1"/>
                </a:solidFill>
                <a:latin typeface="Montserrat" panose="00000500000000000000" pitchFamily="2" charset="0"/>
              </a:rPr>
              <a:t>E’ un framework di Java</a:t>
            </a:r>
            <a:endParaRPr lang="it-IT" sz="1400" b="0" i="0" dirty="0">
              <a:solidFill>
                <a:schemeClr val="bg1"/>
              </a:solidFill>
              <a:effectLst/>
              <a:latin typeface="Montserrat" panose="00000500000000000000" pitchFamily="2" charset="0"/>
            </a:endParaRPr>
          </a:p>
        </p:txBody>
      </p:sp>
      <p:sp>
        <p:nvSpPr>
          <p:cNvPr id="49" name="CasellaDiTesto 48">
            <a:extLst>
              <a:ext uri="{FF2B5EF4-FFF2-40B4-BE49-F238E27FC236}">
                <a16:creationId xmlns:a16="http://schemas.microsoft.com/office/drawing/2014/main" id="{E08C237C-973D-420C-AF44-6CD3508DC577}"/>
              </a:ext>
            </a:extLst>
          </p:cNvPr>
          <p:cNvSpPr txBox="1"/>
          <p:nvPr/>
        </p:nvSpPr>
        <p:spPr>
          <a:xfrm rot="928404">
            <a:off x="8252542" y="4360911"/>
            <a:ext cx="3091389" cy="307777"/>
          </a:xfrm>
          <a:prstGeom prst="rect">
            <a:avLst/>
          </a:prstGeom>
          <a:noFill/>
        </p:spPr>
        <p:txBody>
          <a:bodyPr wrap="square" rtlCol="0">
            <a:spAutoFit/>
          </a:bodyPr>
          <a:lstStyle/>
          <a:p>
            <a:r>
              <a:rPr lang="it-IT" sz="1400" dirty="0">
                <a:solidFill>
                  <a:schemeClr val="bg1"/>
                </a:solidFill>
                <a:latin typeface="Montserrat" panose="00000500000000000000" pitchFamily="2" charset="0"/>
              </a:rPr>
              <a:t>Efficiente per le creare REST API</a:t>
            </a:r>
          </a:p>
        </p:txBody>
      </p:sp>
      <p:sp>
        <p:nvSpPr>
          <p:cNvPr id="2" name="CasellaDiTesto 1">
            <a:extLst>
              <a:ext uri="{FF2B5EF4-FFF2-40B4-BE49-F238E27FC236}">
                <a16:creationId xmlns:a16="http://schemas.microsoft.com/office/drawing/2014/main" id="{B72F950C-0D0F-4976-A687-A2030E40ADCF}"/>
              </a:ext>
            </a:extLst>
          </p:cNvPr>
          <p:cNvSpPr txBox="1"/>
          <p:nvPr/>
        </p:nvSpPr>
        <p:spPr>
          <a:xfrm>
            <a:off x="5445122" y="3919076"/>
            <a:ext cx="1962397" cy="523220"/>
          </a:xfrm>
          <a:prstGeom prst="rect">
            <a:avLst/>
          </a:prstGeom>
          <a:noFill/>
        </p:spPr>
        <p:txBody>
          <a:bodyPr wrap="none" rtlCol="0">
            <a:spAutoFit/>
          </a:bodyPr>
          <a:lstStyle/>
          <a:p>
            <a:r>
              <a:rPr lang="it-IT" sz="1400" dirty="0">
                <a:solidFill>
                  <a:schemeClr val="bg1"/>
                </a:solidFill>
                <a:latin typeface="Montserrat" panose="00000500000000000000" pitchFamily="2" charset="0"/>
              </a:rPr>
              <a:t>S</a:t>
            </a:r>
            <a:r>
              <a:rPr lang="it-IT" sz="1400" b="0" i="0" dirty="0">
                <a:solidFill>
                  <a:schemeClr val="bg1"/>
                </a:solidFill>
                <a:effectLst/>
                <a:latin typeface="Montserrat" panose="00000500000000000000" pitchFamily="2" charset="0"/>
              </a:rPr>
              <a:t>emplice scalabilità</a:t>
            </a:r>
            <a:endParaRPr lang="it-IT" sz="1400" dirty="0">
              <a:solidFill>
                <a:schemeClr val="bg1"/>
              </a:solidFill>
              <a:latin typeface="Montserrat" panose="00000500000000000000" pitchFamily="2" charset="0"/>
            </a:endParaRPr>
          </a:p>
          <a:p>
            <a:endParaRPr lang="it-IT" sz="1400" dirty="0"/>
          </a:p>
        </p:txBody>
      </p:sp>
      <p:sp>
        <p:nvSpPr>
          <p:cNvPr id="3" name="CasellaDiTesto 2">
            <a:extLst>
              <a:ext uri="{FF2B5EF4-FFF2-40B4-BE49-F238E27FC236}">
                <a16:creationId xmlns:a16="http://schemas.microsoft.com/office/drawing/2014/main" id="{E5450FCF-8F68-4F6F-830D-FCAEAFD53087}"/>
              </a:ext>
            </a:extLst>
          </p:cNvPr>
          <p:cNvSpPr txBox="1"/>
          <p:nvPr/>
        </p:nvSpPr>
        <p:spPr>
          <a:xfrm rot="801151">
            <a:off x="7120703" y="5130023"/>
            <a:ext cx="3658374" cy="307777"/>
          </a:xfrm>
          <a:prstGeom prst="rect">
            <a:avLst/>
          </a:prstGeom>
          <a:noFill/>
        </p:spPr>
        <p:txBody>
          <a:bodyPr wrap="none" rtlCol="0">
            <a:spAutoFit/>
          </a:bodyPr>
          <a:lstStyle/>
          <a:p>
            <a:pPr algn="just"/>
            <a:r>
              <a:rPr lang="it-IT" sz="1400" dirty="0">
                <a:solidFill>
                  <a:schemeClr val="bg1"/>
                </a:solidFill>
                <a:latin typeface="Montserrat" panose="00000500000000000000" pitchFamily="2" charset="0"/>
                <a:cs typeface="Mongolian Baiti" panose="03000500000000000000" pitchFamily="66" charset="0"/>
              </a:rPr>
              <a:t>Grande varietà di moduli ed estensioni</a:t>
            </a: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7" name="Graphic 5">
            <a:hlinkClick r:id="rId28" action="ppaction://hlinksldjump"/>
            <a:extLst>
              <a:ext uri="{FF2B5EF4-FFF2-40B4-BE49-F238E27FC236}">
                <a16:creationId xmlns:a16="http://schemas.microsoft.com/office/drawing/2014/main" id="{38622D4A-AB16-E74E-A250-BDBAAFFAA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5685"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6">
            <a:hlinkClick r:id="rId30" action="ppaction://hlinksldjump"/>
            <a:extLst>
              <a:ext uri="{FF2B5EF4-FFF2-40B4-BE49-F238E27FC236}">
                <a16:creationId xmlns:a16="http://schemas.microsoft.com/office/drawing/2014/main" id="{2A0D6FEB-F430-4021-8492-F2226AC514F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0239"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0">
            <a:hlinkClick r:id="rId32" action="ppaction://hlinksldjump"/>
            <a:extLst>
              <a:ext uri="{FF2B5EF4-FFF2-40B4-BE49-F238E27FC236}">
                <a16:creationId xmlns:a16="http://schemas.microsoft.com/office/drawing/2014/main" id="{587B5215-3816-4FF4-BA09-692830690C1B}"/>
              </a:ext>
            </a:extLst>
          </p:cNvPr>
          <p:cNvPicPr>
            <a:picLocks noChangeAspect="1" noChangeArrowheads="1"/>
          </p:cNvPicPr>
          <p:nvPr/>
        </p:nvPicPr>
        <p:blipFill>
          <a:blip r:embed="rId33"/>
          <a:srcRect/>
          <a:stretch/>
        </p:blipFill>
        <p:spPr bwMode="auto">
          <a:xfrm>
            <a:off x="2882692"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hlinkClick r:id="rId34" action="ppaction://hlinksldjump"/>
            <a:extLst>
              <a:ext uri="{FF2B5EF4-FFF2-40B4-BE49-F238E27FC236}">
                <a16:creationId xmlns:a16="http://schemas.microsoft.com/office/drawing/2014/main" id="{6DACB295-EBA6-498B-928C-7272338E2AE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507"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
            <a:hlinkClick r:id="rId36" action="ppaction://hlinksldjump"/>
            <a:extLst>
              <a:ext uri="{FF2B5EF4-FFF2-40B4-BE49-F238E27FC236}">
                <a16:creationId xmlns:a16="http://schemas.microsoft.com/office/drawing/2014/main" id="{EA566FFB-E6FC-4D8E-AEB7-25CB439DE6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79007" y="11369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1">
            <a:extLst>
              <a:ext uri="{FF2B5EF4-FFF2-40B4-BE49-F238E27FC236}">
                <a16:creationId xmlns:a16="http://schemas.microsoft.com/office/drawing/2014/main" id="{92A05C19-AE3E-42AB-B963-A93989A2A70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464646" y="2764454"/>
            <a:ext cx="3084907" cy="1627647"/>
          </a:xfrm>
          <a:prstGeom prst="rect">
            <a:avLst/>
          </a:prstGeom>
        </p:spPr>
      </p:pic>
      <p:cxnSp>
        <p:nvCxnSpPr>
          <p:cNvPr id="24" name="Connettore diritto 23">
            <a:extLst>
              <a:ext uri="{FF2B5EF4-FFF2-40B4-BE49-F238E27FC236}">
                <a16:creationId xmlns:a16="http://schemas.microsoft.com/office/drawing/2014/main" id="{1D466063-B99E-468D-8FC9-113FD5D95F7B}"/>
              </a:ext>
            </a:extLst>
          </p:cNvPr>
          <p:cNvCxnSpPr>
            <a:cxnSpLocks/>
            <a:stCxn id="46" idx="1"/>
          </p:cNvCxnSpPr>
          <p:nvPr/>
        </p:nvCxnSpPr>
        <p:spPr>
          <a:xfrm flipH="1">
            <a:off x="6961239" y="3578277"/>
            <a:ext cx="1408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1D2F7971-43D8-424C-A977-F0EC43CE6571}"/>
              </a:ext>
            </a:extLst>
          </p:cNvPr>
          <p:cNvCxnSpPr>
            <a:cxnSpLocks/>
            <a:stCxn id="45" idx="3"/>
          </p:cNvCxnSpPr>
          <p:nvPr/>
        </p:nvCxnSpPr>
        <p:spPr>
          <a:xfrm>
            <a:off x="3644692" y="3578277"/>
            <a:ext cx="142613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23CA4AAF-6E61-4BFB-86A0-434125E70FAD}"/>
              </a:ext>
            </a:extLst>
          </p:cNvPr>
          <p:cNvCxnSpPr>
            <a:cxnSpLocks/>
          </p:cNvCxnSpPr>
          <p:nvPr/>
        </p:nvCxnSpPr>
        <p:spPr>
          <a:xfrm>
            <a:off x="5960007" y="1913716"/>
            <a:ext cx="0" cy="103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FB12C281-38CE-4F76-B223-67235B87EBE3}"/>
              </a:ext>
            </a:extLst>
          </p:cNvPr>
          <p:cNvCxnSpPr/>
          <p:nvPr/>
        </p:nvCxnSpPr>
        <p:spPr>
          <a:xfrm flipH="1">
            <a:off x="4837471" y="4232787"/>
            <a:ext cx="840658" cy="1072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34AF501-39B6-4C1C-B46C-256FC2B9ADB5}"/>
              </a:ext>
            </a:extLst>
          </p:cNvPr>
          <p:cNvCxnSpPr>
            <a:cxnSpLocks/>
            <a:endCxn id="44" idx="0"/>
          </p:cNvCxnSpPr>
          <p:nvPr/>
        </p:nvCxnSpPr>
        <p:spPr>
          <a:xfrm>
            <a:off x="6348435" y="4232787"/>
            <a:ext cx="612804" cy="1087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2FB99FBD-4FAA-42A7-99F4-40F68695C33E}"/>
              </a:ext>
            </a:extLst>
          </p:cNvPr>
          <p:cNvSpPr txBox="1"/>
          <p:nvPr/>
        </p:nvSpPr>
        <p:spPr>
          <a:xfrm>
            <a:off x="2019864" y="146974"/>
            <a:ext cx="28745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Cloud</a:t>
            </a:r>
          </a:p>
        </p:txBody>
      </p:sp>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9" name="Graphic 5">
            <a:extLst>
              <a:ext uri="{FF2B5EF4-FFF2-40B4-BE49-F238E27FC236}">
                <a16:creationId xmlns:a16="http://schemas.microsoft.com/office/drawing/2014/main" id="{3AB1EB9B-A261-4498-9B68-082C90B820B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025" y="972785"/>
            <a:ext cx="4629910" cy="46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61744"/>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E4FD629F-CE9C-4786-AA72-871F27C01CAD}"/>
              </a:ext>
            </a:extLst>
          </p:cNvPr>
          <p:cNvSpPr txBox="1"/>
          <p:nvPr/>
        </p:nvSpPr>
        <p:spPr>
          <a:xfrm>
            <a:off x="1869381" y="191778"/>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EC2</a:t>
            </a:r>
          </a:p>
        </p:txBody>
      </p:sp>
      <p:pic>
        <p:nvPicPr>
          <p:cNvPr id="37" name="Graphic 5">
            <a:hlinkClick r:id="rId28" action="ppaction://hlinksldjump"/>
            <a:extLst>
              <a:ext uri="{FF2B5EF4-FFF2-40B4-BE49-F238E27FC236}">
                <a16:creationId xmlns:a16="http://schemas.microsoft.com/office/drawing/2014/main" id="{9600C650-D5B9-4657-846B-343DCDC8BA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88664" y="331434"/>
            <a:ext cx="731158" cy="7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a:extLst>
              <a:ext uri="{FF2B5EF4-FFF2-40B4-BE49-F238E27FC236}">
                <a16:creationId xmlns:a16="http://schemas.microsoft.com/office/drawing/2014/main" id="{F9BEB1E3-6154-4E4F-8DE4-0A9C615B6506}"/>
              </a:ext>
            </a:extLst>
          </p:cNvPr>
          <p:cNvSpPr txBox="1"/>
          <p:nvPr/>
        </p:nvSpPr>
        <p:spPr>
          <a:xfrm>
            <a:off x="1869381" y="1306885"/>
            <a:ext cx="7326650" cy="1200329"/>
          </a:xfrm>
          <a:prstGeom prst="rect">
            <a:avLst/>
          </a:prstGeom>
          <a:noFill/>
        </p:spPr>
        <p:txBody>
          <a:bodyPr wrap="square" rtlCol="0">
            <a:spAutoFit/>
          </a:bodyPr>
          <a:lstStyle/>
          <a:p>
            <a:r>
              <a:rPr lang="it-IT" b="0" i="0" dirty="0">
                <a:solidFill>
                  <a:schemeClr val="bg1"/>
                </a:solidFill>
                <a:effectLst/>
                <a:latin typeface="AmazonEmber"/>
              </a:rPr>
              <a:t>Elastic Compute Cloud (EC2) offre la piattaforma di calcolo più ampia e approfondita, con oltre 500 istanze e la selezione dei più recenti processori, sistemi di archiviazione, reti, sistemi operativi e modelli di acquisto per soddisfare al meglio le esigenze </a:t>
            </a:r>
            <a:r>
              <a:rPr lang="it-IT" dirty="0">
                <a:solidFill>
                  <a:schemeClr val="bg1"/>
                </a:solidFill>
                <a:latin typeface="AmazonEmber"/>
              </a:rPr>
              <a:t>ed il </a:t>
            </a:r>
            <a:r>
              <a:rPr lang="it-IT" b="0" i="0" dirty="0">
                <a:solidFill>
                  <a:schemeClr val="bg1"/>
                </a:solidFill>
                <a:effectLst/>
                <a:latin typeface="AmazonEmber"/>
              </a:rPr>
              <a:t>carico di lavoro. </a:t>
            </a:r>
            <a:endParaRPr lang="it-IT" dirty="0">
              <a:solidFill>
                <a:schemeClr val="bg1"/>
              </a:solidFill>
            </a:endParaRPr>
          </a:p>
        </p:txBody>
      </p:sp>
      <p:pic>
        <p:nvPicPr>
          <p:cNvPr id="7" name="Immagine 6">
            <a:extLst>
              <a:ext uri="{FF2B5EF4-FFF2-40B4-BE49-F238E27FC236}">
                <a16:creationId xmlns:a16="http://schemas.microsoft.com/office/drawing/2014/main" id="{A83F985C-71CB-44B6-AAF8-4EB0C79A018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8396" y="3333349"/>
            <a:ext cx="2953162" cy="2133898"/>
          </a:xfrm>
          <a:prstGeom prst="rect">
            <a:avLst/>
          </a:prstGeom>
        </p:spPr>
      </p:pic>
      <p:pic>
        <p:nvPicPr>
          <p:cNvPr id="10" name="Immagine 9" descr="Immagine che contiene testo, grafica vettoriale, clipart, screenshot&#10;&#10;Descrizione generata automaticamente">
            <a:extLst>
              <a:ext uri="{FF2B5EF4-FFF2-40B4-BE49-F238E27FC236}">
                <a16:creationId xmlns:a16="http://schemas.microsoft.com/office/drawing/2014/main" id="{A2961A95-1E88-429A-938C-7B67199C8D4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0777" y="3406247"/>
            <a:ext cx="2748000" cy="2061000"/>
          </a:xfrm>
          <a:prstGeom prst="rect">
            <a:avLst/>
          </a:prstGeom>
        </p:spPr>
      </p:pic>
      <p:pic>
        <p:nvPicPr>
          <p:cNvPr id="17" name="Immagine 16">
            <a:extLst>
              <a:ext uri="{FF2B5EF4-FFF2-40B4-BE49-F238E27FC236}">
                <a16:creationId xmlns:a16="http://schemas.microsoft.com/office/drawing/2014/main" id="{DF9D0126-B3F3-41FB-892D-7ABE9107397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025588" y="3739801"/>
            <a:ext cx="2778643" cy="1727446"/>
          </a:xfrm>
          <a:prstGeom prst="rect">
            <a:avLst/>
          </a:prstGeom>
        </p:spPr>
      </p:pic>
      <p:pic>
        <p:nvPicPr>
          <p:cNvPr id="44" name="Elemento grafico 43" descr="Aggiorna con riempimento a tinta unita">
            <a:hlinkClick r:id="rId22" action="ppaction://hlinksldjump"/>
            <a:extLst>
              <a:ext uri="{FF2B5EF4-FFF2-40B4-BE49-F238E27FC236}">
                <a16:creationId xmlns:a16="http://schemas.microsoft.com/office/drawing/2014/main" id="{B3322599-02BF-4182-BAB5-450FB023A7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55693" y="5752208"/>
            <a:ext cx="914400" cy="914400"/>
          </a:xfrm>
          <a:prstGeom prst="rect">
            <a:avLst/>
          </a:prstGeom>
        </p:spPr>
      </p:pic>
    </p:spTree>
    <p:extLst>
      <p:ext uri="{BB962C8B-B14F-4D97-AF65-F5344CB8AC3E}">
        <p14:creationId xmlns:p14="http://schemas.microsoft.com/office/powerpoint/2010/main" val="10208912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740</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AmazonEmber</vt:lpstr>
      <vt:lpstr>AmazonEmberLight</vt:lpstr>
      <vt:lpstr>Arial</vt:lpstr>
      <vt:lpstr>Bell MT</vt:lpstr>
      <vt:lpstr>Calibri</vt:lpstr>
      <vt:lpstr>Calibri Light</vt:lpstr>
      <vt:lpstr>Corbel</vt:lpstr>
      <vt:lpstr>Montserrat</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BIANCO</dc:creator>
  <cp:lastModifiedBy>ANTONIO GAROFALO</cp:lastModifiedBy>
  <cp:revision>11</cp:revision>
  <dcterms:created xsi:type="dcterms:W3CDTF">2022-03-14T09:26:17Z</dcterms:created>
  <dcterms:modified xsi:type="dcterms:W3CDTF">2022-03-21T10:15:07Z</dcterms:modified>
</cp:coreProperties>
</file>